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6" r:id="rId2"/>
    <p:sldId id="2048" r:id="rId3"/>
    <p:sldId id="2116" r:id="rId4"/>
    <p:sldId id="2133" r:id="rId5"/>
    <p:sldId id="2114" r:id="rId6"/>
    <p:sldId id="2083" r:id="rId7"/>
    <p:sldId id="1941" r:id="rId8"/>
    <p:sldId id="275" r:id="rId9"/>
    <p:sldId id="2115" r:id="rId10"/>
    <p:sldId id="2120" r:id="rId11"/>
    <p:sldId id="2049" r:id="rId12"/>
    <p:sldId id="2125" r:id="rId13"/>
    <p:sldId id="2135" r:id="rId14"/>
    <p:sldId id="2136" r:id="rId15"/>
    <p:sldId id="2149" r:id="rId16"/>
    <p:sldId id="2137" r:id="rId17"/>
    <p:sldId id="2173" r:id="rId18"/>
    <p:sldId id="2128" r:id="rId19"/>
    <p:sldId id="2151" r:id="rId20"/>
    <p:sldId id="2166" r:id="rId21"/>
    <p:sldId id="2167" r:id="rId22"/>
    <p:sldId id="2169" r:id="rId23"/>
    <p:sldId id="2170" r:id="rId24"/>
    <p:sldId id="2172" r:id="rId25"/>
    <p:sldId id="2171" r:id="rId26"/>
    <p:sldId id="2051" r:id="rId27"/>
    <p:sldId id="2152" r:id="rId28"/>
    <p:sldId id="2138" r:id="rId29"/>
    <p:sldId id="2139" r:id="rId30"/>
    <p:sldId id="2140" r:id="rId31"/>
    <p:sldId id="2164" r:id="rId32"/>
    <p:sldId id="2157" r:id="rId33"/>
    <p:sldId id="2165" r:id="rId34"/>
    <p:sldId id="2158" r:id="rId35"/>
    <p:sldId id="2159" r:id="rId36"/>
    <p:sldId id="2121" r:id="rId37"/>
    <p:sldId id="2160" r:id="rId38"/>
    <p:sldId id="2174" r:id="rId39"/>
    <p:sldId id="2176" r:id="rId40"/>
    <p:sldId id="2161" r:id="rId41"/>
    <p:sldId id="2175" r:id="rId42"/>
    <p:sldId id="2162" r:id="rId43"/>
    <p:sldId id="2143" r:id="rId44"/>
    <p:sldId id="2144" r:id="rId45"/>
    <p:sldId id="2145" r:id="rId46"/>
    <p:sldId id="2146" r:id="rId47"/>
    <p:sldId id="2147" r:id="rId48"/>
    <p:sldId id="2148" r:id="rId49"/>
    <p:sldId id="2134" r:id="rId50"/>
    <p:sldId id="2095" r:id="rId51"/>
    <p:sldId id="2153" r:id="rId52"/>
    <p:sldId id="2154" r:id="rId53"/>
    <p:sldId id="2155" r:id="rId54"/>
    <p:sldId id="2066" r:id="rId55"/>
    <p:sldId id="2163" r:id="rId56"/>
    <p:sldId id="2096" r:id="rId57"/>
    <p:sldId id="2123" r:id="rId58"/>
    <p:sldId id="2127" r:id="rId59"/>
    <p:sldId id="1900" r:id="rId60"/>
  </p:sldIdLst>
  <p:sldSz cx="9144000" cy="5715000" type="screen16x1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8A06"/>
    <a:srgbClr val="006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5373D9-A18B-4060-87FE-35BA931EE4B0}" v="303" dt="2025-01-27T16:42:18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483" autoAdjust="0"/>
  </p:normalViewPr>
  <p:slideViewPr>
    <p:cSldViewPr>
      <p:cViewPr varScale="1">
        <p:scale>
          <a:sx n="69" d="100"/>
          <a:sy n="69" d="100"/>
        </p:scale>
        <p:origin x="1886" y="6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EC1872-1B58-4988-B173-F27DD1844202}" type="datetimeFigureOut">
              <a:rPr lang="nl-NL" smtClean="0"/>
              <a:t>3-2-2025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EC2E9-CCF1-421C-9B05-FE4F964D32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4497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88CC5-98E2-4D78-805C-F3D878A9244D}" type="datetimeFigureOut">
              <a:rPr lang="nl-NL" smtClean="0"/>
              <a:t>3-2-2025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F9B4-6F09-4D24-8482-693CE5CF37A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51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F9B4-6F09-4D24-8482-693CE5CF37A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686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F9B4-6F09-4D24-8482-693CE5CF37A3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580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F9B4-6F09-4D24-8482-693CE5CF37A3}" type="slidenum">
              <a:rPr lang="nl-NL" smtClean="0"/>
              <a:t>39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9431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F9B4-6F09-4D24-8482-693CE5CF37A3}" type="slidenum">
              <a:rPr lang="nl-NL" smtClean="0"/>
              <a:t>50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5617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F9B4-6F09-4D24-8482-693CE5CF37A3}" type="slidenum">
              <a:rPr lang="nl-NL" smtClean="0"/>
              <a:t>54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9793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F9B4-6F09-4D24-8482-693CE5CF37A3}" type="slidenum">
              <a:rPr lang="nl-NL" smtClean="0"/>
              <a:t>58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34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F9B4-6F09-4D24-8482-693CE5CF37A3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624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F9B4-6F09-4D24-8482-693CE5CF37A3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8336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F9B4-6F09-4D24-8482-693CE5CF37A3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385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F9B4-6F09-4D24-8482-693CE5CF37A3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550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F9B4-6F09-4D24-8482-693CE5CF37A3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170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F9B4-6F09-4D24-8482-693CE5CF37A3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16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F9B4-6F09-4D24-8482-693CE5CF37A3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3450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B4F9B4-6F09-4D24-8482-693CE5CF37A3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266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bg>
      <p:bgPr>
        <a:solidFill>
          <a:srgbClr val="DD8A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139DC-86FB-4873-892A-39C5CA85B6E3}" type="datetimeFigureOut">
              <a:rPr lang="nl-NL" smtClean="0"/>
              <a:t>3-2-2025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95556-EEDA-4DA7-B023-D18BA9B5479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259"/>
            <a:ext cx="9144000" cy="7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9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20DE-7C5F-49C4-AEB3-CB18ECD38A5B}" type="datetimeFigureOut">
              <a:rPr lang="nl-NL" smtClean="0"/>
              <a:t>3-2-2025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A120B-6621-4FF2-9883-E6F0474280F3}" type="slidenum">
              <a:rPr lang="nl-NL" smtClean="0"/>
              <a:t>‹nr.›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259"/>
            <a:ext cx="9144000" cy="7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7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DD8A0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20DE-7C5F-49C4-AEB3-CB18ECD38A5B}" type="datetimeFigureOut">
              <a:rPr lang="nl-NL" smtClean="0"/>
              <a:t>3-2-2025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BD5-B1FE-4D3E-963B-E824E6DF999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259"/>
            <a:ext cx="9144000" cy="7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4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111249"/>
            <a:ext cx="4038600" cy="38450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111249"/>
            <a:ext cx="4038600" cy="384500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20DE-7C5F-49C4-AEB3-CB18ECD38A5B}" type="datetimeFigureOut">
              <a:rPr lang="nl-NL" smtClean="0"/>
              <a:t>3-2-2025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BD5-B1FE-4D3E-963B-E824E6DF999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259"/>
            <a:ext cx="9144000" cy="7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92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20DE-7C5F-49C4-AEB3-CB18ECD38A5B}" type="datetimeFigureOut">
              <a:rPr lang="nl-NL" smtClean="0"/>
              <a:t>3-2-2025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BD5-B1FE-4D3E-963B-E824E6DF9998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259"/>
            <a:ext cx="9144000" cy="7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35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20DE-7C5F-49C4-AEB3-CB18ECD38A5B}" type="datetimeFigureOut">
              <a:rPr lang="nl-NL" smtClean="0"/>
              <a:t>3-2-2025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BD5-B1FE-4D3E-963B-E824E6DF9998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259"/>
            <a:ext cx="9144000" cy="7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62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20DE-7C5F-49C4-AEB3-CB18ECD38A5B}" type="datetimeFigureOut">
              <a:rPr lang="nl-NL" smtClean="0"/>
              <a:t>3-2-2025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BD5-B1FE-4D3E-963B-E824E6DF9998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259"/>
            <a:ext cx="9144000" cy="7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5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20DE-7C5F-49C4-AEB3-CB18ECD38A5B}" type="datetimeFigureOut">
              <a:rPr lang="nl-NL" smtClean="0"/>
              <a:t>3-2-2025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BD5-B1FE-4D3E-963B-E824E6DF999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259"/>
            <a:ext cx="9144000" cy="7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9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A20DE-7C5F-49C4-AEB3-CB18ECD38A5B}" type="datetimeFigureOut">
              <a:rPr lang="nl-NL" smtClean="0"/>
              <a:t>3-2-2025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D4BD5-B1FE-4D3E-963B-E824E6DF999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56259"/>
            <a:ext cx="9144000" cy="7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08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Tekst</a:t>
            </a:r>
          </a:p>
          <a:p>
            <a:pPr lvl="3"/>
            <a:r>
              <a:rPr lang="nl-NL" dirty="0"/>
              <a:t>Tekst</a:t>
            </a:r>
          </a:p>
          <a:p>
            <a:pPr lvl="4"/>
            <a:r>
              <a:rPr lang="nl-NL" dirty="0"/>
              <a:t>Tekst</a:t>
            </a:r>
          </a:p>
          <a:p>
            <a:pPr lvl="5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A20DE-7C5F-49C4-AEB3-CB18ECD38A5B}" type="datetimeFigureOut">
              <a:rPr lang="nl-NL" smtClean="0"/>
              <a:t>3-2-2025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948264" y="4801716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D4BD5-B1FE-4D3E-963B-E824E6DF999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178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3000" b="1" kern="1200" baseline="0">
          <a:solidFill>
            <a:srgbClr val="006373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q"/>
        <a:defRPr sz="2800" kern="1200">
          <a:solidFill>
            <a:srgbClr val="DD8A0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q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q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q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75000"/>
        <a:buFont typeface="Wingdings" panose="05000000000000000000" pitchFamily="2" charset="2"/>
        <a:buChar char="q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eksporten.nl/actueel/nieuws/8110/ken-je-dit-al-boccia-een-spel-dat-per-handicap-kan-worden-aangepas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goalball&amp;sca_esv=51b2e5ba89facda2&amp;biw=1920&amp;bih=919&amp;sxsrf=AHTn8zofzN-5RRikBai_2IhyG2-WMc5IpA%3A1737907030313&amp;ei=VluWZ5DQEv397_UPmq7jsQU&amp;oq=goalba&amp;gs_lp=Egxnd3Mtd2l6LXNlcnAiBmdvYWxiYSoCCAAyChAjGIAEGCcYigUyBRAAGIAEMgUQABiABDIFEAAYgAQyBRAAGIAEMgUQABiABDIFEAAYgAQyBRAAGIAEMgUQABiABDIFEAAYgARI2mhQ2UhYn1VwA3gBkAEAmAF4oAG-CKoBAzUuNrgBAcgBAPgBAZgCDaACgQjCAgoQABiwAxjWBBhHwgIWEC4YgAQYsAMY0QMYQxjHARjJAxiKBcICDhAAGIAEGLADGJIDGIoFwgIGEAAYFhgewgIIEAAYFhgKGB7CAgsQLhiABBjHARivAcICBBAAGAPCAgUQLhiABMICDRAuGIAEGMcBGAoYrwHCAg0QABiABBixAxhDGIoFwgIKEC4YgAQYQxiKBZgDAIgGAZAGCpIHAzcuNqAHgFo&amp;sclient=gws-wiz-serp#fpstate=ive&amp;vld=cid:d29237a7,vid:VQKIUIqd4wc,st:0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deleiderstrui.nl/wielrennen/na-genocide-en-jarenlang-wantrouwen-brengt-wielrennen-eenheid-in-wk-land-rwanda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porza.be/nl/2024/09/26/5475-hoogtemeters-primeur-voor-beloftevrouwen-en-mijlpaal-voor-sport-rwanda-stelt-parcours-wk-2025-voor~1727353848103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Trui_(wielrennen)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porza.be/nl/categorie/wielrennen/wegwielrennen/kalende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alympic.be/n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pecial-olympics.be/nl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aanderen.be/inte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elensite.be/spel/een-dag-als-een-gehandicapte" TargetMode="External"/><Relationship Id="rId2" Type="http://schemas.openxmlformats.org/officeDocument/2006/relationships/hyperlink" Target="https://www.unieksporten.nl/actueel/nieuws/8110/ken-je-dit-al-boccia-een-spel-dat-per-handicap-kan-worden-aangepas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lj.be/spelen/spelen-maken-of-vinden/spelendatabank/oneerlijke-spelletjes" TargetMode="External"/><Relationship Id="rId4" Type="http://schemas.openxmlformats.org/officeDocument/2006/relationships/hyperlink" Target="https://activiteitenbank.scouting.nl/component/k2/item/1222-het-levensecht-wonderenspe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Startdag</a:t>
            </a:r>
            <a:br>
              <a:rPr lang="nl-NL" dirty="0"/>
            </a:br>
            <a:r>
              <a:rPr lang="nl-NL" dirty="0"/>
              <a:t>Z</a:t>
            </a:r>
            <a:r>
              <a:rPr lang="nl-BE" dirty="0" err="1"/>
              <a:t>uidactie</a:t>
            </a:r>
            <a:r>
              <a:rPr lang="nl-BE" dirty="0"/>
              <a:t> 2025</a:t>
            </a:r>
            <a:br>
              <a:rPr lang="nl-BE" dirty="0"/>
            </a:br>
            <a:r>
              <a:rPr lang="nl-BE" dirty="0"/>
              <a:t>Samen onbeperkt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nl-B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nl-BE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 januari 2025</a:t>
            </a:r>
          </a:p>
          <a:p>
            <a:endParaRPr lang="nl-BE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91F0026-F582-6719-106A-933C99998D97}"/>
              </a:ext>
            </a:extLst>
          </p:cNvPr>
          <p:cNvSpPr txBox="1"/>
          <p:nvPr/>
        </p:nvSpPr>
        <p:spPr>
          <a:xfrm>
            <a:off x="3491880" y="323850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Secundair Onderwijs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0962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62312-3C57-244F-802C-3AF15D3AA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Win-win inclusief onderwijs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76F141-6E60-BC5A-5F38-E98103C78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Kinderen met beperking krijgen vertrouwen, waardigheid en hoop</a:t>
            </a:r>
          </a:p>
          <a:p>
            <a:r>
              <a:rPr lang="nl-NL" dirty="0"/>
              <a:t>Kinderen zonder beperking die vroeger bang en alleen waren maken nu vrienden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dirty="0"/>
              <a:t>= toegevoegde waarde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459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210F99-0E1B-235A-3513-D3D23028C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Betrokkenheid - GGFL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7EC784-BAD2-EB27-259D-C3CFE1444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Terminologie ‘beperking’</a:t>
            </a:r>
          </a:p>
          <a:p>
            <a:r>
              <a:rPr lang="nl-NL" dirty="0"/>
              <a:t>Taalgebruik</a:t>
            </a:r>
          </a:p>
          <a:p>
            <a:r>
              <a:rPr lang="nl-NL" dirty="0"/>
              <a:t>Eigen context</a:t>
            </a:r>
          </a:p>
          <a:p>
            <a:r>
              <a:rPr lang="nl-NL" dirty="0"/>
              <a:t>Wat is jouw idee over de uitspraak ‘Je kan niet samenleven met iemand met een beperking’</a:t>
            </a:r>
          </a:p>
        </p:txBody>
      </p:sp>
    </p:spTree>
    <p:extLst>
      <p:ext uri="{BB962C8B-B14F-4D97-AF65-F5344CB8AC3E}">
        <p14:creationId xmlns:p14="http://schemas.microsoft.com/office/powerpoint/2010/main" val="160906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91052-4C6F-9110-6851-93B928DE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 het muurtje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C1C27A4-37A7-F02E-5A79-5216210EC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Over de sectoren heen</a:t>
            </a:r>
          </a:p>
          <a:p>
            <a:r>
              <a:rPr lang="nl-NL" dirty="0"/>
              <a:t>In de eigen regio</a:t>
            </a:r>
          </a:p>
          <a:p>
            <a:r>
              <a:rPr lang="nl-NL" dirty="0"/>
              <a:t>Op bezoek</a:t>
            </a:r>
          </a:p>
          <a:p>
            <a:r>
              <a:rPr lang="nl-NL" dirty="0"/>
              <a:t>Samen beleven</a:t>
            </a:r>
          </a:p>
          <a:p>
            <a:r>
              <a:rPr lang="nl-NL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77598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C6F4F0-A40B-C104-3F8D-3C168C73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Themadag ‘begrip en inclusie’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490A2B-EAA4-CA1A-BCD8-97CC21D96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Gezamenlijk startmoment om jongeren te inspireren</a:t>
            </a:r>
          </a:p>
          <a:p>
            <a:pPr lvl="1"/>
            <a:r>
              <a:rPr lang="nl-NL" dirty="0"/>
              <a:t>Gastspreker met een fysieke beperking</a:t>
            </a:r>
          </a:p>
          <a:p>
            <a:pPr lvl="1"/>
            <a:r>
              <a:rPr lang="nl-NL" dirty="0"/>
              <a:t>Delen ervaringen en uitdagingen en successen</a:t>
            </a:r>
          </a:p>
          <a:p>
            <a:r>
              <a:rPr lang="nl-NL" dirty="0"/>
              <a:t>Workshops per leervak</a:t>
            </a:r>
          </a:p>
          <a:p>
            <a:r>
              <a:rPr lang="nl-NL" dirty="0"/>
              <a:t>Inclusieve lunch</a:t>
            </a:r>
          </a:p>
          <a:p>
            <a:pPr lvl="1"/>
            <a:r>
              <a:rPr lang="nl-NL" dirty="0"/>
              <a:t>Laat leerlingen ervaren hoe mensen met een beperking eten </a:t>
            </a:r>
          </a:p>
          <a:p>
            <a:pPr lvl="2"/>
            <a:r>
              <a:rPr lang="nl-NL" dirty="0"/>
              <a:t>met één hand </a:t>
            </a:r>
          </a:p>
          <a:p>
            <a:pPr lvl="2"/>
            <a:r>
              <a:rPr lang="nl-NL" dirty="0"/>
              <a:t>zonder zicht</a:t>
            </a:r>
          </a:p>
          <a:p>
            <a:r>
              <a:rPr lang="nl-NL" dirty="0"/>
              <a:t>Gezamenlijke afsluiter voor reflectie en samenvatting van de dag</a:t>
            </a:r>
          </a:p>
          <a:p>
            <a:pPr lvl="1"/>
            <a:r>
              <a:rPr lang="nl-NL" dirty="0"/>
              <a:t>Deel ervaringen uit de workshops: wat hebben leerlingen geleerd?</a:t>
            </a:r>
          </a:p>
          <a:p>
            <a:pPr lvl="1"/>
            <a:r>
              <a:rPr lang="nl-NL" dirty="0"/>
              <a:t>Laat de gastspreker terugkomen om vragen te beantwoorden</a:t>
            </a:r>
          </a:p>
          <a:p>
            <a:pPr lvl="1"/>
            <a:r>
              <a:rPr lang="nl-NL" dirty="0"/>
              <a:t>Geef een korte quiz om het geleerde te herhalen</a:t>
            </a:r>
          </a:p>
        </p:txBody>
      </p:sp>
    </p:spTree>
    <p:extLst>
      <p:ext uri="{BB962C8B-B14F-4D97-AF65-F5344CB8AC3E}">
        <p14:creationId xmlns:p14="http://schemas.microsoft.com/office/powerpoint/2010/main" val="311556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42DF0-7586-CF83-0900-F2D61A690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Bio: hoe werkt het lichaam?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D5A006-2855-9BD4-F783-89D50BECE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l-NL" dirty="0"/>
              <a:t>Doel</a:t>
            </a:r>
          </a:p>
          <a:p>
            <a:pPr marL="400050" lvl="1" indent="0">
              <a:buNone/>
            </a:pPr>
            <a:r>
              <a:rPr lang="nl-NL" sz="2600" dirty="0"/>
              <a:t>Inzicht geven in hoe het menselijk lichaam werkt en hoe beperkingen invloed hebben op de dagelijkse activiteiten</a:t>
            </a:r>
          </a:p>
          <a:p>
            <a:r>
              <a:rPr lang="nl-NL" dirty="0"/>
              <a:t>Activiteit:</a:t>
            </a:r>
          </a:p>
          <a:p>
            <a:pPr lvl="1" indent="-342900"/>
            <a:r>
              <a:rPr lang="nl-NL" dirty="0"/>
              <a:t>Leg uit hoe fysieke beperkingen kunnen ontstaan</a:t>
            </a:r>
          </a:p>
          <a:p>
            <a:pPr lvl="2"/>
            <a:r>
              <a:rPr lang="nl-NL" dirty="0"/>
              <a:t>Aangeboren misvormde of ontbrekende voeten, benen, armen, …​</a:t>
            </a:r>
          </a:p>
          <a:p>
            <a:pPr lvl="2"/>
            <a:r>
              <a:rPr lang="nl-NL" dirty="0"/>
              <a:t>Dwarslaesie</a:t>
            </a:r>
          </a:p>
          <a:p>
            <a:pPr lvl="2"/>
            <a:r>
              <a:rPr lang="nl-NL" dirty="0"/>
              <a:t>Spierziekte </a:t>
            </a:r>
          </a:p>
          <a:p>
            <a:pPr lvl="2"/>
            <a:r>
              <a:rPr lang="nl-NL" dirty="0"/>
              <a:t>Vroeggeboorte</a:t>
            </a:r>
          </a:p>
          <a:p>
            <a:pPr lvl="2"/>
            <a:r>
              <a:rPr lang="nl-NL" dirty="0"/>
              <a:t>Neurologisch, bv hersenverlamming door zuurstoftekort bij bevalling</a:t>
            </a:r>
          </a:p>
          <a:p>
            <a:pPr lvl="2"/>
            <a:r>
              <a:rPr lang="nl-NL" dirty="0"/>
              <a:t>Infecties</a:t>
            </a:r>
          </a:p>
          <a:p>
            <a:pPr lvl="2"/>
            <a:r>
              <a:rPr lang="nl-NL" dirty="0"/>
              <a:t>Amputaties als gevolg van ongeval, tumor, infectie, suikerziekte, …​</a:t>
            </a:r>
          </a:p>
          <a:p>
            <a:pPr lvl="2"/>
            <a:r>
              <a:rPr lang="nl-NL" dirty="0"/>
              <a:t>…</a:t>
            </a:r>
          </a:p>
          <a:p>
            <a:pPr lvl="1" indent="-342900"/>
            <a:r>
              <a:rPr lang="nl-NL" dirty="0"/>
              <a:t>Gebruik</a:t>
            </a:r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hulpmiddelen zoals een rolstoel of een blindenstok om te laten zien hoe het lichaam en hulpmiddelen samen functioneren</a:t>
            </a:r>
            <a:endParaRPr lang="nl-NL" dirty="0"/>
          </a:p>
          <a:p>
            <a:pPr lvl="1" indent="-342900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Laat leerlingen </a:t>
            </a:r>
          </a:p>
          <a:p>
            <a:pPr lvl="2" indent="-342900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een blindenparcours lopen </a:t>
            </a:r>
            <a:endParaRPr lang="nl-NL" dirty="0"/>
          </a:p>
          <a:p>
            <a:pPr lvl="2" indent="-342900"/>
            <a:r>
              <a:rPr lang="nl-N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schrijven met handschoenen om motorische beperkingen te simuleren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839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74DC9-7EE4-59FE-1E79-74043CB24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Patience – ziekte van </a:t>
            </a:r>
            <a:r>
              <a:rPr lang="nl-NL" dirty="0" err="1"/>
              <a:t>Pott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5CA101-FC46-CC6E-361A-EB1CCCEE154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De ziekte van </a:t>
            </a:r>
            <a:r>
              <a:rPr lang="nl-NL" dirty="0" err="1"/>
              <a:t>Pott</a:t>
            </a:r>
            <a:r>
              <a:rPr lang="nl-NL" dirty="0"/>
              <a:t> is tuberculose van de wervels</a:t>
            </a:r>
          </a:p>
          <a:p>
            <a:r>
              <a:rPr lang="nl-NL" dirty="0"/>
              <a:t>Tuberculose is een infectieziekte die wordt veroorzaakt door de Mycobacterie</a:t>
            </a:r>
          </a:p>
          <a:p>
            <a:r>
              <a:rPr lang="nl-NL" dirty="0"/>
              <a:t>Meestal komt tuberculose in de longen voor</a:t>
            </a:r>
          </a:p>
          <a:p>
            <a:r>
              <a:rPr lang="nl-NL" dirty="0"/>
              <a:t>Soms kan de ziekte ook elders in het lichaam voorkomen</a:t>
            </a:r>
          </a:p>
          <a:p>
            <a:r>
              <a:rPr lang="nl-NL" dirty="0"/>
              <a:t>De ziekte van </a:t>
            </a:r>
            <a:r>
              <a:rPr lang="nl-NL" dirty="0" err="1"/>
              <a:t>Pott</a:t>
            </a:r>
            <a:r>
              <a:rPr lang="nl-NL" dirty="0"/>
              <a:t> is genoemd naar de Engelse chirurg Dr. </a:t>
            </a:r>
            <a:r>
              <a:rPr lang="nl-NL" dirty="0" err="1"/>
              <a:t>Percivall</a:t>
            </a:r>
            <a:r>
              <a:rPr lang="nl-NL" dirty="0"/>
              <a:t> </a:t>
            </a:r>
            <a:r>
              <a:rPr lang="nl-NL" dirty="0" err="1"/>
              <a:t>Pott</a:t>
            </a:r>
            <a:r>
              <a:rPr lang="nl-NL" dirty="0"/>
              <a:t>, die de aandoening in 1779 voor het eerst beschreef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5211C69-5B05-9E50-6BFB-4E3DFD0858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            Dr. </a:t>
            </a:r>
            <a:r>
              <a:rPr lang="nl-NL" dirty="0" err="1"/>
              <a:t>Percivall</a:t>
            </a:r>
            <a:r>
              <a:rPr lang="nl-NL" dirty="0"/>
              <a:t> </a:t>
            </a:r>
            <a:r>
              <a:rPr lang="nl-NL" dirty="0" err="1"/>
              <a:t>Pott</a:t>
            </a:r>
            <a:r>
              <a:rPr lang="nl-NL" dirty="0"/>
              <a:t>(1717-1788)</a:t>
            </a:r>
            <a:endParaRPr lang="nl-BE" dirty="0"/>
          </a:p>
        </p:txBody>
      </p:sp>
      <p:pic>
        <p:nvPicPr>
          <p:cNvPr id="1026" name="Picture 2" descr="naamgever ziekte van Pott">
            <a:extLst>
              <a:ext uri="{FF2B5EF4-FFF2-40B4-BE49-F238E27FC236}">
                <a16:creationId xmlns:a16="http://schemas.microsoft.com/office/drawing/2014/main" id="{92BD1AEE-47E5-8564-3465-8EB584D24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0307"/>
            <a:ext cx="22383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782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70A43A-E0E6-833D-604B-3E14BD16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LO: inclusieve sporten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10133B-ACA5-9A2C-F3AB-623786233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Doel</a:t>
            </a:r>
          </a:p>
          <a:p>
            <a:pPr lvl="1"/>
            <a:r>
              <a:rPr lang="nl-NL" dirty="0"/>
              <a:t>Laten zien hoe sporten toegankelijk gemaakt worden voor iedereen</a:t>
            </a:r>
          </a:p>
          <a:p>
            <a:pPr lvl="1"/>
            <a:r>
              <a:rPr lang="nl-NL" dirty="0"/>
              <a:t>Begrip creëren voor de fysieke inspanning die nodig is</a:t>
            </a:r>
          </a:p>
          <a:p>
            <a:r>
              <a:rPr lang="nl-NL" dirty="0"/>
              <a:t>Activiteit</a:t>
            </a:r>
          </a:p>
          <a:p>
            <a:pPr lvl="1"/>
            <a:r>
              <a:rPr lang="nl-NL" dirty="0"/>
              <a:t>Probeer rolstoelbasketbal, zitvolleybal, goalbal, voetbal, </a:t>
            </a:r>
            <a:r>
              <a:rPr lang="nl-NL" dirty="0" err="1"/>
              <a:t>boccia</a:t>
            </a:r>
            <a:r>
              <a:rPr lang="nl-NL" dirty="0"/>
              <a:t>, …</a:t>
            </a:r>
          </a:p>
          <a:p>
            <a:pPr lvl="1"/>
            <a:r>
              <a:rPr lang="nl-NL" dirty="0"/>
              <a:t>Bespreek de regels en uitdagingen van deze sporten</a:t>
            </a:r>
          </a:p>
          <a:p>
            <a:endParaRPr lang="nl-BE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B86BFB71-71A5-166B-ABCE-2AEB53F9D75A}"/>
              </a:ext>
            </a:extLst>
          </p:cNvPr>
          <p:cNvSpPr/>
          <p:nvPr/>
        </p:nvSpPr>
        <p:spPr>
          <a:xfrm>
            <a:off x="3167336" y="5112675"/>
            <a:ext cx="5976664" cy="49314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hlinkClick r:id="rId3"/>
              </a:rPr>
              <a:t>Ken je dit al? </a:t>
            </a:r>
            <a:r>
              <a:rPr lang="nl-NL" dirty="0" err="1">
                <a:hlinkClick r:id="rId3"/>
              </a:rPr>
              <a:t>Boccia</a:t>
            </a:r>
            <a:r>
              <a:rPr lang="nl-NL" dirty="0">
                <a:hlinkClick r:id="rId3"/>
              </a:rPr>
              <a:t> een spel dat per handicap kan worden...</a:t>
            </a:r>
            <a:endParaRPr lang="nl-NL" dirty="0"/>
          </a:p>
          <a:p>
            <a:pPr algn="ctr"/>
            <a:r>
              <a:rPr lang="nl-NL" dirty="0">
                <a:hlinkClick r:id="rId4"/>
              </a:rPr>
              <a:t>goalbal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4454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097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177E7E6-ABB3-87EE-D7C5-C816B8458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548" y="409228"/>
            <a:ext cx="8136904" cy="4369819"/>
          </a:xfr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469C66C0-7579-48C0-77B1-658D46627515}"/>
              </a:ext>
            </a:extLst>
          </p:cNvPr>
          <p:cNvSpPr/>
          <p:nvPr/>
        </p:nvSpPr>
        <p:spPr>
          <a:xfrm>
            <a:off x="4355976" y="5233764"/>
            <a:ext cx="3816424" cy="36004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hlinkClick r:id="rId4"/>
              </a:rPr>
              <a:t>Koers zorgt voor eenheid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98621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C5A16-8233-F6C2-37D2-2800A42D3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WK - wielrennen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1F9EC4-C653-1349-F2C1-F48149D76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effectLst/>
                <a:latin typeface="Google Sans"/>
              </a:rPr>
              <a:t>Voor het eerst in de geschiedenis van het wielrennen zal het WK in Afrika plaatsvinden</a:t>
            </a:r>
          </a:p>
          <a:p>
            <a:r>
              <a:rPr lang="nl-NL" b="0" i="0" dirty="0">
                <a:effectLst/>
                <a:latin typeface="Google Sans"/>
              </a:rPr>
              <a:t>Van 21 tot 28 september 2025 </a:t>
            </a:r>
          </a:p>
          <a:p>
            <a:r>
              <a:rPr lang="nl-NL" dirty="0">
                <a:latin typeface="Google Sans"/>
              </a:rPr>
              <a:t>I</a:t>
            </a:r>
            <a:r>
              <a:rPr lang="nl-NL" b="0" i="0" dirty="0">
                <a:effectLst/>
                <a:latin typeface="Google Sans"/>
              </a:rPr>
              <a:t>n en rond de hoofdstad van Rwanda - Kigali </a:t>
            </a:r>
          </a:p>
          <a:p>
            <a:r>
              <a:rPr lang="nl-BE" dirty="0"/>
              <a:t>5.475 hoogtemeters</a:t>
            </a:r>
          </a:p>
          <a:p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50E64F3-CA41-E084-98A4-2ED16158CF2A}"/>
              </a:ext>
            </a:extLst>
          </p:cNvPr>
          <p:cNvSpPr/>
          <p:nvPr/>
        </p:nvSpPr>
        <p:spPr>
          <a:xfrm>
            <a:off x="7524328" y="5231009"/>
            <a:ext cx="864096" cy="43204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hlinkClick r:id="rId3"/>
              </a:rPr>
              <a:t>WK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3778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3A6F1-3A29-61C0-8611-504AF124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1FA5E3-785A-0958-91A6-C9DE69218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46" y="1561356"/>
            <a:ext cx="8229600" cy="3771636"/>
          </a:xfrm>
        </p:spPr>
        <p:txBody>
          <a:bodyPr>
            <a:normAutofit/>
          </a:bodyPr>
          <a:lstStyle/>
          <a:p>
            <a:r>
              <a:rPr lang="nl-NL" dirty="0"/>
              <a:t>Spel</a:t>
            </a:r>
          </a:p>
          <a:p>
            <a:r>
              <a:rPr lang="nl-NL" dirty="0"/>
              <a:t>Algemeen</a:t>
            </a:r>
          </a:p>
          <a:p>
            <a:r>
              <a:rPr lang="nl-NL" dirty="0"/>
              <a:t>Doel</a:t>
            </a:r>
          </a:p>
          <a:p>
            <a:r>
              <a:rPr lang="nl-NL" dirty="0"/>
              <a:t>Insteek vanuit de vakken</a:t>
            </a:r>
          </a:p>
        </p:txBody>
      </p:sp>
    </p:spTree>
    <p:extLst>
      <p:ext uri="{BB962C8B-B14F-4D97-AF65-F5344CB8AC3E}">
        <p14:creationId xmlns:p14="http://schemas.microsoft.com/office/powerpoint/2010/main" val="20915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1103D-AD6E-AEC0-9297-BF3E39A4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basis van wielrennen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417216-D25C-220E-1357-E0F844968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Uitrusting</a:t>
            </a:r>
          </a:p>
          <a:p>
            <a:pPr marL="457200" lvl="1" indent="0">
              <a:buNone/>
            </a:pPr>
            <a:r>
              <a:rPr lang="nl-NL" dirty="0">
                <a:solidFill>
                  <a:schemeClr val="tx1"/>
                </a:solidFill>
              </a:rPr>
              <a:t>een goede racefiets, helm, fietskleding, handschoenen en schoenen</a:t>
            </a:r>
          </a:p>
          <a:p>
            <a:r>
              <a:rPr lang="nl-NL" dirty="0"/>
              <a:t>Fietsonderhoud</a:t>
            </a:r>
          </a:p>
          <a:p>
            <a:pPr marL="457200" lvl="1" indent="0">
              <a:buNone/>
            </a:pPr>
            <a:r>
              <a:rPr lang="nl-NL" dirty="0">
                <a:solidFill>
                  <a:schemeClr val="tx1"/>
                </a:solidFill>
              </a:rPr>
              <a:t>Aanleren hoe je 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banden oppompt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een ketting smeert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remmen controleert</a:t>
            </a:r>
          </a:p>
          <a:p>
            <a:r>
              <a:rPr lang="nl-NL" dirty="0"/>
              <a:t>Veiligheid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Verkeersregels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Het belang van een helm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Veilig fietsen in een groep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18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C3E9D6-A706-44A4-CB21-1EC3A4D43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plezierkant van wielrennen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BEC9B2-F778-DDB3-DE32-0CADEAAEF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Sociale kant</a:t>
            </a:r>
          </a:p>
          <a:p>
            <a:pPr lvl="1"/>
            <a:r>
              <a:rPr lang="nl-NL" dirty="0"/>
              <a:t>Wielrennen is een groepssport</a:t>
            </a:r>
          </a:p>
          <a:p>
            <a:pPr lvl="1"/>
            <a:r>
              <a:rPr lang="nl-NL" dirty="0"/>
              <a:t>Wielrennen is teamwork</a:t>
            </a:r>
          </a:p>
          <a:p>
            <a:pPr lvl="1"/>
            <a:r>
              <a:rPr lang="nl-NL" dirty="0"/>
              <a:t>Je kan samen plezier beleven</a:t>
            </a:r>
          </a:p>
          <a:p>
            <a:r>
              <a:rPr lang="nl-NL" dirty="0"/>
              <a:t>Natuur ontdekken</a:t>
            </a:r>
          </a:p>
          <a:p>
            <a:r>
              <a:rPr lang="nl-NL" dirty="0"/>
              <a:t>Wedstrijdelement</a:t>
            </a:r>
          </a:p>
        </p:txBody>
      </p:sp>
    </p:spTree>
    <p:extLst>
      <p:ext uri="{BB962C8B-B14F-4D97-AF65-F5344CB8AC3E}">
        <p14:creationId xmlns:p14="http://schemas.microsoft.com/office/powerpoint/2010/main" val="4135125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7E9E8-E8CE-08C3-09D4-CB8A3D674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Soorten wielerwedstrijden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E69425-7119-A0EE-A248-F71FCCAF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/>
              <a:t>Rondes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Meerdaagse wedstrijden zoals de Tour de France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Er zijn ook kleinere lokale of nationale rondes voor jeugd</a:t>
            </a:r>
          </a:p>
          <a:p>
            <a:r>
              <a:rPr lang="nl-NL" dirty="0"/>
              <a:t>Eendaagse koersen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Denk aan klassiekers zoals Parijs-</a:t>
            </a:r>
            <a:r>
              <a:rPr lang="nl-NL" dirty="0" err="1">
                <a:solidFill>
                  <a:schemeClr val="tx1"/>
                </a:solidFill>
              </a:rPr>
              <a:t>Roubaix</a:t>
            </a:r>
            <a:r>
              <a:rPr lang="nl-NL" dirty="0">
                <a:solidFill>
                  <a:schemeClr val="tx1"/>
                </a:solidFill>
              </a:rPr>
              <a:t> of de Ronde van Vlaanderen</a:t>
            </a:r>
          </a:p>
          <a:p>
            <a:r>
              <a:rPr lang="nl-NL" dirty="0"/>
              <a:t>Tijdritten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De strijd tegen de klok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Perfect om individuele kracht en focus te testen</a:t>
            </a:r>
          </a:p>
          <a:p>
            <a:r>
              <a:rPr lang="nl-NL" dirty="0"/>
              <a:t>Critériums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Kortere wedstrijden over meerdere ronden, vaak in steden of dorpen</a:t>
            </a:r>
          </a:p>
          <a:p>
            <a:r>
              <a:rPr lang="nl-NL" dirty="0"/>
              <a:t>Cyclocross (in de winter)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Een uitdagende mix van techniek en kracht op modderige parcoursen</a:t>
            </a:r>
            <a:endParaRPr lang="nl-B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481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222020-BD95-3535-E09A-9C44551DC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Rondes – etappes – klassementstruien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ADEF7A-8A0A-1FE6-9407-CB7F50375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i="0" dirty="0">
                <a:effectLst/>
                <a:latin typeface="Google Sans"/>
              </a:rPr>
              <a:t>Aan het einde van elke etappe krijgen de leiders van elk klassement hun trui overhandigd</a:t>
            </a:r>
          </a:p>
          <a:p>
            <a:r>
              <a:rPr lang="nl-NL" b="0" i="0" dirty="0">
                <a:effectLst/>
                <a:latin typeface="Google Sans"/>
              </a:rPr>
              <a:t>Er zijn vier individuele klassementen</a:t>
            </a:r>
          </a:p>
          <a:p>
            <a:pPr lvl="1"/>
            <a:r>
              <a:rPr lang="nl-NL" b="0" i="0" dirty="0">
                <a:solidFill>
                  <a:schemeClr val="tx1"/>
                </a:solidFill>
                <a:effectLst/>
                <a:latin typeface="Google Sans"/>
              </a:rPr>
              <a:t>een algemeen klassement</a:t>
            </a:r>
          </a:p>
          <a:p>
            <a:pPr lvl="1"/>
            <a:r>
              <a:rPr lang="nl-NL" b="0" i="0" dirty="0">
                <a:solidFill>
                  <a:schemeClr val="tx1"/>
                </a:solidFill>
                <a:effectLst/>
                <a:latin typeface="Google Sans"/>
              </a:rPr>
              <a:t>het bergklassement</a:t>
            </a:r>
          </a:p>
          <a:p>
            <a:pPr lvl="1"/>
            <a:r>
              <a:rPr lang="nl-NL" b="0" i="0" dirty="0">
                <a:solidFill>
                  <a:schemeClr val="tx1"/>
                </a:solidFill>
                <a:effectLst/>
                <a:latin typeface="Google Sans"/>
              </a:rPr>
              <a:t>het puntenklassement </a:t>
            </a:r>
            <a:endParaRPr lang="nl-NL" dirty="0">
              <a:solidFill>
                <a:schemeClr val="tx1"/>
              </a:solidFill>
              <a:latin typeface="Google Sans"/>
            </a:endParaRPr>
          </a:p>
          <a:p>
            <a:pPr lvl="1"/>
            <a:r>
              <a:rPr lang="nl-NL" b="0" i="0" dirty="0">
                <a:solidFill>
                  <a:schemeClr val="tx1"/>
                </a:solidFill>
                <a:effectLst/>
                <a:latin typeface="Google Sans"/>
              </a:rPr>
              <a:t>het jongerenklassement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1C5D5CFA-5C23-9FB5-A6E2-A74C9CF2A6D9}"/>
              </a:ext>
            </a:extLst>
          </p:cNvPr>
          <p:cNvSpPr/>
          <p:nvPr/>
        </p:nvSpPr>
        <p:spPr>
          <a:xfrm>
            <a:off x="5076056" y="5210458"/>
            <a:ext cx="3610744" cy="40922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dirty="0">
                <a:hlinkClick r:id="rId3"/>
              </a:rPr>
              <a:t>Overzicht truien</a:t>
            </a:r>
            <a:r>
              <a:rPr lang="nl-NL" dirty="0"/>
              <a:t> / </a:t>
            </a:r>
            <a:r>
              <a:rPr lang="nl-NL" dirty="0">
                <a:hlinkClick r:id="rId4"/>
              </a:rPr>
              <a:t>overzicht rondes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260658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87C5AFC-12CE-15EB-E507-B44CB374C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-12163"/>
            <a:ext cx="8244408" cy="508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89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C204314C-F34D-BFCF-3962-94E90E8F5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0"/>
            <a:ext cx="7992888" cy="481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102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A1DBF-1538-D034-5F56-3D7EE1C7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Paralympische spelen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6D40CA-026C-ECE1-F9BB-3B54387BDD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latin typeface="Google Sans"/>
              </a:rPr>
              <a:t>D</a:t>
            </a:r>
            <a:r>
              <a:rPr lang="nl-NL" b="0" i="0" dirty="0">
                <a:effectLst/>
                <a:latin typeface="Google Sans"/>
              </a:rPr>
              <a:t>e Olympische Spelen voor mensen met onder meer </a:t>
            </a:r>
          </a:p>
          <a:p>
            <a:r>
              <a:rPr lang="nl-NL" b="0" i="0" dirty="0">
                <a:effectLst/>
                <a:latin typeface="Google Sans"/>
              </a:rPr>
              <a:t>een lichamelijke handicap</a:t>
            </a:r>
          </a:p>
          <a:p>
            <a:r>
              <a:rPr lang="nl-NL" b="0" i="0" dirty="0">
                <a:effectLst/>
                <a:latin typeface="Google Sans"/>
              </a:rPr>
              <a:t>visuele beperking</a:t>
            </a:r>
          </a:p>
          <a:p>
            <a:r>
              <a:rPr lang="nl-NL" b="0" i="0" dirty="0">
                <a:effectLst/>
                <a:latin typeface="Google Sans"/>
              </a:rPr>
              <a:t>licht verstandelijke beperking </a:t>
            </a:r>
          </a:p>
          <a:p>
            <a:r>
              <a:rPr lang="nl-NL" dirty="0">
                <a:latin typeface="Google Sans"/>
              </a:rPr>
              <a:t>en</a:t>
            </a:r>
            <a:r>
              <a:rPr lang="nl-NL" b="0" i="0" dirty="0">
                <a:effectLst/>
                <a:latin typeface="Google Sans"/>
              </a:rPr>
              <a:t>/of hersenverlamming</a:t>
            </a:r>
          </a:p>
          <a:p>
            <a:endParaRPr lang="nl-NL" dirty="0">
              <a:latin typeface="Google Sans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69DF57C-C19F-C84B-C928-198EFA592D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19B8B35-07B7-81A3-6309-3D5F3C6D1025}"/>
              </a:ext>
            </a:extLst>
          </p:cNvPr>
          <p:cNvSpPr/>
          <p:nvPr/>
        </p:nvSpPr>
        <p:spPr>
          <a:xfrm>
            <a:off x="5076056" y="5105136"/>
            <a:ext cx="3456384" cy="48866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l-NL" dirty="0">
                <a:latin typeface="Google Sans"/>
                <a:hlinkClick r:id="rId3"/>
              </a:rPr>
            </a:br>
            <a:r>
              <a:rPr lang="nl-NL" dirty="0">
                <a:latin typeface="Google Sans"/>
                <a:hlinkClick r:id="rId3"/>
              </a:rPr>
              <a:t>https://www.paralympic.be/nl</a:t>
            </a:r>
            <a:endParaRPr lang="nl-NL" dirty="0">
              <a:latin typeface="Google Sans"/>
            </a:endParaRPr>
          </a:p>
          <a:p>
            <a:pPr algn="ctr"/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99A370-F129-89CD-79CD-4FAD335FE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783085"/>
            <a:ext cx="3223245" cy="214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12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1A1DBF-1538-D034-5F56-3D7EE1C77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>
                <a:latin typeface="Google Sans"/>
              </a:rPr>
              <a:t>Special </a:t>
            </a:r>
            <a:r>
              <a:rPr lang="nl-NL" b="0" dirty="0" err="1">
                <a:latin typeface="Google Sans"/>
              </a:rPr>
              <a:t>Olympics</a:t>
            </a:r>
            <a:r>
              <a:rPr lang="nl-NL" b="0" dirty="0">
                <a:latin typeface="Google Sans"/>
              </a:rPr>
              <a:t> World Games 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6D40CA-026C-ECE1-F9BB-3B54387BDD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b="0" i="0" dirty="0">
                <a:effectLst/>
                <a:latin typeface="Google Sans"/>
              </a:rPr>
              <a:t>De olympische spelen voor mensen met een verstandelijke beperking</a:t>
            </a:r>
          </a:p>
          <a:p>
            <a:r>
              <a:rPr lang="nl-NL" dirty="0">
                <a:latin typeface="Google Sans"/>
              </a:rPr>
              <a:t>In ieder jaar voorafgaand aan de Olympische Spelen</a:t>
            </a:r>
          </a:p>
          <a:p>
            <a:endParaRPr lang="nl-NL" dirty="0">
              <a:solidFill>
                <a:srgbClr val="666666"/>
              </a:solidFill>
              <a:latin typeface="Ubuntu" panose="020B0504030602030204" pitchFamily="34" charset="0"/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F666498-1613-0E32-619E-58ACB7B325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D0345E5-FBB9-2E08-0B0B-465312850C70}"/>
              </a:ext>
            </a:extLst>
          </p:cNvPr>
          <p:cNvSpPr/>
          <p:nvPr/>
        </p:nvSpPr>
        <p:spPr>
          <a:xfrm>
            <a:off x="4860032" y="5105136"/>
            <a:ext cx="3744416" cy="609864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l-BE" dirty="0">
                <a:hlinkClick r:id="rId2"/>
              </a:rPr>
            </a:br>
            <a:r>
              <a:rPr lang="nl-BE" dirty="0">
                <a:hlinkClick r:id="rId2"/>
              </a:rPr>
              <a:t>https://special-olympics.be/nl/</a:t>
            </a:r>
            <a:endParaRPr lang="nl-BE" dirty="0"/>
          </a:p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86344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FD3745-062D-1399-1F70-D301583B3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Maatschappijleer: empathie en inclusie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C0FA3C-8C43-995E-B38A-E8868647F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Doel</a:t>
            </a:r>
          </a:p>
          <a:p>
            <a:pPr lvl="1"/>
            <a:r>
              <a:rPr lang="nl-NL" dirty="0"/>
              <a:t>Bewustwording creëren over maatschappelijke barrières en hoe inclusie verbeterd kan worden</a:t>
            </a:r>
          </a:p>
          <a:p>
            <a:r>
              <a:rPr lang="nl-NL" dirty="0"/>
              <a:t>Activiteit</a:t>
            </a:r>
          </a:p>
          <a:p>
            <a:pPr lvl="1"/>
            <a:r>
              <a:rPr lang="nl-NL" dirty="0"/>
              <a:t>Discussie over </a:t>
            </a:r>
          </a:p>
          <a:p>
            <a:pPr lvl="2"/>
            <a:r>
              <a:rPr lang="nl-NL" dirty="0"/>
              <a:t>de rechten van mensen met een beperking </a:t>
            </a:r>
          </a:p>
          <a:p>
            <a:pPr lvl="2"/>
            <a:r>
              <a:rPr lang="nl-NL" dirty="0"/>
              <a:t>hoe toegankelijk onze maatschappij is</a:t>
            </a:r>
          </a:p>
          <a:p>
            <a:pPr lvl="1"/>
            <a:r>
              <a:rPr lang="nl-NL" dirty="0"/>
              <a:t>Laat leerlingen </a:t>
            </a:r>
          </a:p>
          <a:p>
            <a:pPr lvl="2"/>
            <a:r>
              <a:rPr lang="nl-NL" dirty="0"/>
              <a:t>onderzoeken of hun school en de schoolomgeving toegankelijk is voor mensen met een fysieke beperking</a:t>
            </a:r>
          </a:p>
          <a:p>
            <a:pPr lvl="2"/>
            <a:r>
              <a:rPr lang="nl-NL" dirty="0"/>
              <a:t>brainstormen over manieren om hun school of buurt inclusiever te maken</a:t>
            </a:r>
          </a:p>
          <a:p>
            <a:endParaRPr lang="nl-BE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1D1A802-6E1D-99C3-4A7B-6F41BBE0D2E6}"/>
              </a:ext>
            </a:extLst>
          </p:cNvPr>
          <p:cNvSpPr/>
          <p:nvPr/>
        </p:nvSpPr>
        <p:spPr>
          <a:xfrm>
            <a:off x="4214348" y="5257271"/>
            <a:ext cx="4464496" cy="380999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nl-NL" dirty="0">
                <a:hlinkClick r:id="rId3"/>
              </a:rPr>
            </a:br>
            <a:r>
              <a:rPr lang="nl-NL" dirty="0">
                <a:hlinkClick r:id="rId3"/>
              </a:rPr>
              <a:t>https://www.vlaanderen.be/inter</a:t>
            </a:r>
            <a:endParaRPr lang="nl-NL" dirty="0"/>
          </a:p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5688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999E53-A31E-F8E5-BB0E-7C5C529C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Techniek: innovatieve oplossingen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FF66596-B357-CD21-FB65-DE10B4477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Doel</a:t>
            </a:r>
          </a:p>
          <a:p>
            <a:pPr lvl="1"/>
            <a:r>
              <a:rPr lang="nl-NL" dirty="0"/>
              <a:t>Ontdekken hoe technologie en techniek bijdragen aan inclusie</a:t>
            </a:r>
          </a:p>
          <a:p>
            <a:pPr lvl="1"/>
            <a:r>
              <a:rPr lang="nl-NL" dirty="0"/>
              <a:t>Creativiteit stimuleren </a:t>
            </a:r>
          </a:p>
          <a:p>
            <a:r>
              <a:rPr lang="nl-NL" dirty="0"/>
              <a:t>Activiteit</a:t>
            </a:r>
          </a:p>
          <a:p>
            <a:pPr lvl="1"/>
            <a:r>
              <a:rPr lang="nl-NL" dirty="0"/>
              <a:t>Ontwerp en bouw een maquette voor </a:t>
            </a:r>
          </a:p>
          <a:p>
            <a:pPr lvl="2"/>
            <a:r>
              <a:rPr lang="nl-NL" dirty="0"/>
              <a:t>jouw toegankelijke school </a:t>
            </a:r>
          </a:p>
          <a:p>
            <a:pPr lvl="2"/>
            <a:r>
              <a:rPr lang="nl-NL" dirty="0"/>
              <a:t>een hulpmiddel </a:t>
            </a:r>
          </a:p>
          <a:p>
            <a:pPr lvl="3"/>
            <a:r>
              <a:rPr lang="nl-NL" dirty="0"/>
              <a:t>een aangepaste stoel</a:t>
            </a:r>
          </a:p>
          <a:p>
            <a:pPr lvl="3"/>
            <a:r>
              <a:rPr lang="nl-NL" dirty="0"/>
              <a:t>een lift</a:t>
            </a:r>
          </a:p>
          <a:p>
            <a:pPr lvl="3"/>
            <a:r>
              <a:rPr lang="nl-NL" dirty="0"/>
              <a:t>een loopbrug</a:t>
            </a:r>
          </a:p>
          <a:p>
            <a:pPr lvl="2"/>
            <a:r>
              <a:rPr lang="nl-NL" dirty="0"/>
              <a:t>…</a:t>
            </a:r>
          </a:p>
          <a:p>
            <a:pPr marL="457200" lvl="1" indent="0">
              <a:buNone/>
            </a:pPr>
            <a:r>
              <a:rPr lang="nl-NL" dirty="0"/>
              <a:t>Gebruik 3D-modelleringstools of knutselmaterialen</a:t>
            </a:r>
          </a:p>
          <a:p>
            <a:pPr marL="0" indent="0">
              <a:buNone/>
            </a:pPr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452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5EA060-3629-192D-833F-2F94F77EE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Stellingenspel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93C78F-BB2F-A6A3-EE31-9E8D5A803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1365"/>
            <a:ext cx="8229600" cy="3771636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Lees de profielkaart die je kreeg van de spelleider</a:t>
            </a:r>
          </a:p>
          <a:p>
            <a:r>
              <a:rPr lang="nl-NL" dirty="0"/>
              <a:t>Probeer je zo goed als mogelijk in te leven in de omschrijving van je personage</a:t>
            </a:r>
          </a:p>
          <a:p>
            <a:r>
              <a:rPr lang="nl-NL" dirty="0"/>
              <a:t>Alle deelnemers staan op 1 rij in het midden van de speelruimte</a:t>
            </a:r>
          </a:p>
          <a:p>
            <a:r>
              <a:rPr lang="nl-NL" dirty="0"/>
              <a:t>De spelleider leest stellingen voor</a:t>
            </a:r>
          </a:p>
          <a:p>
            <a:r>
              <a:rPr lang="nl-NL" dirty="0"/>
              <a:t>De spelers doen wat de spelleider voorleest</a:t>
            </a:r>
          </a:p>
          <a:p>
            <a:r>
              <a:rPr lang="nl-BE" dirty="0"/>
              <a:t>Door de opdrachten die de spelers uitvoeren, komen ze verder van elkaar te staan</a:t>
            </a:r>
          </a:p>
          <a:p>
            <a:r>
              <a:rPr lang="nl-BE" dirty="0"/>
              <a:t>Na het spel volgt een nabespreking</a:t>
            </a:r>
          </a:p>
        </p:txBody>
      </p:sp>
    </p:spTree>
    <p:extLst>
      <p:ext uri="{BB962C8B-B14F-4D97-AF65-F5344CB8AC3E}">
        <p14:creationId xmlns:p14="http://schemas.microsoft.com/office/powerpoint/2010/main" val="4223757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15F8AF-F03C-C265-09A5-410568E1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Kunst en cultuur: het leven in beeld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93B40B-1949-3D17-992F-892160D681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Doel</a:t>
            </a:r>
          </a:p>
          <a:p>
            <a:pPr lvl="1"/>
            <a:r>
              <a:rPr lang="nl-NL" dirty="0"/>
              <a:t>Een visueel beeld geven van toegankelijkheid</a:t>
            </a:r>
          </a:p>
          <a:p>
            <a:pPr lvl="1"/>
            <a:r>
              <a:rPr lang="nl-NL" dirty="0"/>
              <a:t>Creatieve expressie stimuleren </a:t>
            </a:r>
          </a:p>
          <a:p>
            <a:r>
              <a:rPr lang="nl-NL" dirty="0"/>
              <a:t>Activiteit</a:t>
            </a:r>
          </a:p>
          <a:p>
            <a:pPr lvl="1"/>
            <a:r>
              <a:rPr lang="nl-NL" dirty="0"/>
              <a:t>Laat leerlingen posters of tekeningen maken over inclusie en diversiteit</a:t>
            </a:r>
          </a:p>
          <a:p>
            <a:pPr lvl="1"/>
            <a:r>
              <a:rPr lang="nl-NL" dirty="0"/>
              <a:t>Maak foto's van plekken in de school of omgeving die (niet) toegankelijk zijn</a:t>
            </a:r>
          </a:p>
          <a:p>
            <a:pPr marL="0" indent="0">
              <a:buNone/>
            </a:pPr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7133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1915F-BB10-A89E-B84F-862682FC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927AEA1-6E57-81FF-E3CC-507AE30945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692601"/>
            <a:ext cx="707823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719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D6B9B-6D3F-4AE5-CF14-3B9661D5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Inspirerende films voor jongeren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887497-4989-2A4E-4A35-C9E51599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92" y="841276"/>
            <a:ext cx="8229600" cy="3771636"/>
          </a:xfrm>
        </p:spPr>
        <p:txBody>
          <a:bodyPr>
            <a:normAutofit fontScale="62500" lnSpcReduction="20000"/>
          </a:bodyPr>
          <a:lstStyle/>
          <a:p>
            <a:r>
              <a:rPr lang="nl-NL" b="1" dirty="0"/>
              <a:t>Wonder (2017)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Een hartverwarmende film over </a:t>
            </a:r>
            <a:r>
              <a:rPr lang="nl-NL" dirty="0" err="1">
                <a:solidFill>
                  <a:schemeClr val="tx1"/>
                </a:solidFill>
              </a:rPr>
              <a:t>Auggie</a:t>
            </a:r>
            <a:r>
              <a:rPr lang="nl-NL" dirty="0">
                <a:solidFill>
                  <a:schemeClr val="tx1"/>
                </a:solidFill>
              </a:rPr>
              <a:t>, een jongen met een gezichtsafwijking die voor het eerst naar een reguliere school gaat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Hij leert omgaan met pesten, vriendschap en acceptatie</a:t>
            </a:r>
          </a:p>
          <a:p>
            <a:r>
              <a:rPr lang="nl-NL" b="1" dirty="0"/>
              <a:t>Me </a:t>
            </a:r>
            <a:r>
              <a:rPr lang="nl-NL" b="1" dirty="0" err="1"/>
              <a:t>Before</a:t>
            </a:r>
            <a:r>
              <a:rPr lang="nl-NL" b="1" dirty="0"/>
              <a:t> </a:t>
            </a:r>
            <a:r>
              <a:rPr lang="nl-NL" b="1" dirty="0" err="1"/>
              <a:t>You</a:t>
            </a:r>
            <a:r>
              <a:rPr lang="nl-NL" b="1" dirty="0"/>
              <a:t> (2016)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Over de bijzondere band tussen een jonge vrouw en een man die na een ongeluk verlamd raakt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Hoewel de film serieuze thema’s behandelt, zit er ook veel humor in</a:t>
            </a:r>
          </a:p>
          <a:p>
            <a:r>
              <a:rPr lang="nl-NL" b="1" dirty="0"/>
              <a:t>Soul Surfer (2011)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Het waargebeurde verhaal van Bethany Hamilton, een jonge surfer die haar arm verliest door een haaienaanval maar leert surfen met haar beperking</a:t>
            </a:r>
          </a:p>
          <a:p>
            <a:r>
              <a:rPr lang="nl-NL" b="1" dirty="0"/>
              <a:t>The </a:t>
            </a:r>
            <a:r>
              <a:rPr lang="nl-NL" b="1" dirty="0" err="1"/>
              <a:t>Fault</a:t>
            </a:r>
            <a:r>
              <a:rPr lang="nl-NL" b="1" dirty="0"/>
              <a:t> in </a:t>
            </a:r>
            <a:r>
              <a:rPr lang="nl-NL" b="1" dirty="0" err="1"/>
              <a:t>Our</a:t>
            </a:r>
            <a:r>
              <a:rPr lang="nl-NL" b="1" dirty="0"/>
              <a:t> Stars (2014)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Gebaseerd op het gelijknamige boek van John Green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Het vertelt het verhaal van </a:t>
            </a:r>
            <a:r>
              <a:rPr lang="nl-NL" dirty="0" err="1">
                <a:solidFill>
                  <a:schemeClr val="tx1"/>
                </a:solidFill>
              </a:rPr>
              <a:t>Hazel</a:t>
            </a:r>
            <a:r>
              <a:rPr lang="nl-NL" dirty="0">
                <a:solidFill>
                  <a:schemeClr val="tx1"/>
                </a:solidFill>
              </a:rPr>
              <a:t> en Gus, twee tieners met een chronische ziekte die liefde en kracht in elkaar vinden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614763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2D6B9B-6D3F-4AE5-CF14-3B9661D5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Inspirerende films voor jongeren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887497-4989-2A4E-4A35-C9E515993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92" y="841276"/>
            <a:ext cx="8229600" cy="3771636"/>
          </a:xfrm>
        </p:spPr>
        <p:txBody>
          <a:bodyPr>
            <a:normAutofit fontScale="85000" lnSpcReduction="20000"/>
          </a:bodyPr>
          <a:lstStyle/>
          <a:p>
            <a:r>
              <a:rPr lang="nl-NL" b="1" dirty="0"/>
              <a:t>The Fundamentals of </a:t>
            </a:r>
            <a:r>
              <a:rPr lang="nl-NL" b="1" dirty="0" err="1"/>
              <a:t>Caring</a:t>
            </a:r>
            <a:r>
              <a:rPr lang="nl-NL" b="1" dirty="0"/>
              <a:t> (2016)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Een ontroerende en humoristische film over een jongen met spierdystrofie en zijn begeleider, die samen op een </a:t>
            </a:r>
            <a:r>
              <a:rPr lang="nl-NL" dirty="0" err="1">
                <a:solidFill>
                  <a:schemeClr val="tx1"/>
                </a:solidFill>
              </a:rPr>
              <a:t>roadtrip</a:t>
            </a:r>
            <a:r>
              <a:rPr lang="nl-NL" dirty="0">
                <a:solidFill>
                  <a:schemeClr val="tx1"/>
                </a:solidFill>
              </a:rPr>
              <a:t> gaan vol bijzondere ontmoetingen</a:t>
            </a:r>
          </a:p>
          <a:p>
            <a:r>
              <a:rPr lang="nl-NL" b="1" dirty="0"/>
              <a:t>A </a:t>
            </a:r>
            <a:r>
              <a:rPr lang="nl-NL" b="1" dirty="0" err="1"/>
              <a:t>Silent</a:t>
            </a:r>
            <a:r>
              <a:rPr lang="nl-NL" b="1" dirty="0"/>
              <a:t> Voice (2016)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Een Japanse animatiefilm over een meisje met een gehoorbeperking en de jongen die haar vroeger pestte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Het verhaal gaat over vergeving, herstel en vriendschap</a:t>
            </a:r>
          </a:p>
          <a:p>
            <a:r>
              <a:rPr lang="nl-NL" b="1" dirty="0"/>
              <a:t>My </a:t>
            </a:r>
            <a:r>
              <a:rPr lang="nl-NL" b="1" dirty="0" err="1"/>
              <a:t>Left</a:t>
            </a:r>
            <a:r>
              <a:rPr lang="nl-NL" b="1" dirty="0"/>
              <a:t> Foot (1989)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Het inspirerende waargebeurde verhaal van </a:t>
            </a:r>
            <a:r>
              <a:rPr lang="nl-NL" dirty="0" err="1">
                <a:solidFill>
                  <a:schemeClr val="tx1"/>
                </a:solidFill>
              </a:rPr>
              <a:t>Christy</a:t>
            </a:r>
            <a:r>
              <a:rPr lang="nl-NL" dirty="0">
                <a:solidFill>
                  <a:schemeClr val="tx1"/>
                </a:solidFill>
              </a:rPr>
              <a:t> Brown, die met cerebrale parese geboren is en met zijn linkervoet leert schrijven en schilderen</a:t>
            </a:r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307103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C6F34F-257E-2CA0-1D44-5D65A86E2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Films met een avontuurlijke of sportieve insteek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A0B07E-0828-B18A-D638-2C350043B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682"/>
            <a:ext cx="8229600" cy="3771636"/>
          </a:xfrm>
        </p:spPr>
        <p:txBody>
          <a:bodyPr>
            <a:normAutofit fontScale="92500" lnSpcReduction="10000"/>
          </a:bodyPr>
          <a:lstStyle/>
          <a:p>
            <a:r>
              <a:rPr lang="nl-NL" b="1" dirty="0" err="1"/>
              <a:t>Rising</a:t>
            </a:r>
            <a:r>
              <a:rPr lang="nl-NL" b="1" dirty="0"/>
              <a:t> Phoenix (2020)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Een documentaire over de Paralympische Spelen, vol indrukwekkende verhalen van atleten die ondanks hun fysieke beperking grenzen verleggen</a:t>
            </a:r>
          </a:p>
          <a:p>
            <a:r>
              <a:rPr lang="nl-NL" b="1" dirty="0"/>
              <a:t>The </a:t>
            </a:r>
            <a:r>
              <a:rPr lang="nl-NL" b="1" dirty="0" err="1"/>
              <a:t>Miracle</a:t>
            </a:r>
            <a:r>
              <a:rPr lang="nl-NL" b="1" dirty="0"/>
              <a:t> </a:t>
            </a:r>
            <a:r>
              <a:rPr lang="nl-NL" b="1" dirty="0" err="1"/>
              <a:t>Worker</a:t>
            </a:r>
            <a:r>
              <a:rPr lang="nl-NL" b="1" dirty="0"/>
              <a:t> (1962)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Dit klassieke verhaal gaat over Helen Keller, een doofblind meisje, en haar lerares die haar leert communiceren</a:t>
            </a:r>
          </a:p>
          <a:p>
            <a:r>
              <a:rPr lang="nl-NL" b="1" dirty="0" err="1"/>
              <a:t>Breathe</a:t>
            </a:r>
            <a:r>
              <a:rPr lang="nl-NL" b="1" dirty="0"/>
              <a:t> (2017)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Over een jonge man die na een verlamming zijn leven opnieuw vormgeeft, met de hulp van zijn vrouw en vrienden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585676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CC619F-8444-62CC-C7F9-697CC5BC6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Films over jongeren en hun belevingswereld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277572-C2B1-C74B-E532-238802541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1682"/>
            <a:ext cx="8229600" cy="3771636"/>
          </a:xfrm>
        </p:spPr>
        <p:txBody>
          <a:bodyPr>
            <a:normAutofit fontScale="85000" lnSpcReduction="20000"/>
          </a:bodyPr>
          <a:lstStyle/>
          <a:p>
            <a:r>
              <a:rPr lang="nl-NL" b="1" dirty="0"/>
              <a:t>Inside </a:t>
            </a:r>
            <a:r>
              <a:rPr lang="nl-NL" b="1" dirty="0" err="1"/>
              <a:t>I'm</a:t>
            </a:r>
            <a:r>
              <a:rPr lang="nl-NL" b="1" dirty="0"/>
              <a:t> Dancing (2004)</a:t>
            </a:r>
            <a:r>
              <a:rPr lang="nl-NL" dirty="0"/>
              <a:t> 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Ook bekend als </a:t>
            </a:r>
            <a:r>
              <a:rPr lang="nl-NL" dirty="0" err="1">
                <a:solidFill>
                  <a:schemeClr val="tx1"/>
                </a:solidFill>
              </a:rPr>
              <a:t>Rory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O'Shea</a:t>
            </a:r>
            <a:r>
              <a:rPr lang="nl-NL" dirty="0">
                <a:solidFill>
                  <a:schemeClr val="tx1"/>
                </a:solidFill>
              </a:rPr>
              <a:t> Was Here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Twee jongemannen in een verzorgingshuis, beiden met een fysieke beperking, leren samen onafhankelijker en vrijer te leven</a:t>
            </a:r>
          </a:p>
          <a:p>
            <a:r>
              <a:rPr lang="nl-NL" b="1" dirty="0"/>
              <a:t>Front of </a:t>
            </a:r>
            <a:r>
              <a:rPr lang="nl-NL" b="1" dirty="0" err="1"/>
              <a:t>the</a:t>
            </a:r>
            <a:r>
              <a:rPr lang="nl-NL" b="1" dirty="0"/>
              <a:t> Class (2008)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Gebaseerd op het waargebeurde verhaal van een leraar met het syndroom van Gilles de la Tourette, die ondanks vooroordelen zijn droom om leraar te worden waarmaakt</a:t>
            </a:r>
          </a:p>
          <a:p>
            <a:r>
              <a:rPr lang="nl-NL" b="1" dirty="0" err="1"/>
              <a:t>Speak</a:t>
            </a:r>
            <a:r>
              <a:rPr lang="nl-NL" b="1" dirty="0"/>
              <a:t> (2004)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Een indringend verhaal over een meisje dat zich terugtrekt uit de wereld na een traumatische ervaring, met een focus op zelfacceptatie en herstel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5781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C94BC3A4-ADDD-D9A2-743A-4AFCB72F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3200" dirty="0" err="1"/>
              <a:t>Ikimuga</a:t>
            </a:r>
            <a:r>
              <a:rPr lang="nl-NL" sz="3200" dirty="0"/>
              <a:t> / </a:t>
            </a:r>
            <a:r>
              <a:rPr lang="nl-NL" sz="3200" dirty="0" err="1"/>
              <a:t>Kintsugi</a:t>
            </a:r>
            <a:r>
              <a:rPr lang="nl-NL" sz="3200" dirty="0"/>
              <a:t> </a:t>
            </a:r>
            <a:br>
              <a:rPr lang="nl-NL" sz="3200" dirty="0"/>
            </a:br>
            <a:endParaRPr lang="nl-BE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B69DEB36-9A9C-B16E-E919-03952D659E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893625" y="3232747"/>
            <a:ext cx="2463930" cy="1640977"/>
          </a:xfrm>
          <a:prstGeom prst="rect">
            <a:avLst/>
          </a:prstGeo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8287646-FD02-81FF-9E7F-C079916184B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943893" y="774829"/>
            <a:ext cx="4041775" cy="3073400"/>
          </a:xfrm>
        </p:spPr>
        <p:txBody>
          <a:bodyPr>
            <a:normAutofit fontScale="55000" lnSpcReduction="20000"/>
          </a:bodyPr>
          <a:lstStyle/>
          <a:p>
            <a:r>
              <a:rPr lang="nl-NL" sz="3600" dirty="0"/>
              <a:t>Japanse kunstvorm waarbij gebroken aardewerk, porselein of keramiek wordt hersteld met lak vermengd met goud-, zilver- of platinapoeder</a:t>
            </a:r>
          </a:p>
          <a:p>
            <a:r>
              <a:rPr lang="nl-NL" sz="3600" dirty="0"/>
              <a:t>Scheuren en breuken worden in het aardewerk benadrukt in plaats van ze te verbergen</a:t>
            </a:r>
          </a:p>
          <a:p>
            <a:r>
              <a:rPr lang="nl-NL" sz="3600" dirty="0"/>
              <a:t>Littekens laten zien in plaats van ze te verbergen</a:t>
            </a:r>
          </a:p>
          <a:p>
            <a:endParaRPr lang="nl-BE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8920B39-07F4-0946-9BCD-448D96ED5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4389" y="758743"/>
            <a:ext cx="4038600" cy="3845009"/>
          </a:xfrm>
        </p:spPr>
        <p:txBody>
          <a:bodyPr>
            <a:normAutofit/>
          </a:bodyPr>
          <a:lstStyle/>
          <a:p>
            <a:r>
              <a:rPr lang="nl-NL" sz="2000" dirty="0"/>
              <a:t>Gebroken pot</a:t>
            </a:r>
          </a:p>
          <a:p>
            <a:r>
              <a:rPr lang="nl-NL" sz="2000" dirty="0"/>
              <a:t>Dingen die geen waarde hebben</a:t>
            </a:r>
          </a:p>
          <a:p>
            <a:endParaRPr lang="nl-NL" sz="2000" dirty="0"/>
          </a:p>
          <a:p>
            <a:pPr marL="0" indent="0">
              <a:buNone/>
            </a:pPr>
            <a:endParaRPr lang="nl-BE" sz="2000" dirty="0"/>
          </a:p>
          <a:p>
            <a:pPr marL="0" indent="0">
              <a:buNone/>
            </a:pPr>
            <a:endParaRPr lang="nl-BE" sz="2000" dirty="0">
              <a:solidFill>
                <a:srgbClr val="006373"/>
              </a:solidFill>
            </a:endParaRPr>
          </a:p>
        </p:txBody>
      </p:sp>
      <p:pic>
        <p:nvPicPr>
          <p:cNvPr id="11" name="Afbeelding 10" descr="Afbeelding met grond, schelp, stilleven, Stillevenfotografie&#10;&#10;Automatisch gegenereerde beschrijving">
            <a:extLst>
              <a:ext uri="{FF2B5EF4-FFF2-40B4-BE49-F238E27FC236}">
                <a16:creationId xmlns:a16="http://schemas.microsoft.com/office/drawing/2014/main" id="{53D58D01-89E2-6FC0-C5D8-A411443D2B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8422" y="1324505"/>
            <a:ext cx="2035113" cy="27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2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427B1-674E-8BBE-3403-845E8237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Stripverhalen over fysieke beperkingen en aanpassing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B94915-BBF3-96C1-1463-A317C493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l-NL" b="1" dirty="0"/>
              <a:t>"</a:t>
            </a:r>
            <a:r>
              <a:rPr lang="nl-NL" b="1" dirty="0" err="1"/>
              <a:t>Pillou</a:t>
            </a:r>
            <a:r>
              <a:rPr lang="nl-NL" b="1" dirty="0"/>
              <a:t>, het kleine </a:t>
            </a:r>
            <a:r>
              <a:rPr lang="nl-NL" b="1" dirty="0" err="1"/>
              <a:t>egelke</a:t>
            </a:r>
            <a:r>
              <a:rPr lang="nl-NL" b="1" dirty="0"/>
              <a:t>"</a:t>
            </a:r>
            <a:r>
              <a:rPr lang="nl-NL" dirty="0"/>
              <a:t> - Céline </a:t>
            </a:r>
            <a:r>
              <a:rPr lang="nl-NL" dirty="0" err="1"/>
              <a:t>Lamour</a:t>
            </a:r>
            <a:r>
              <a:rPr lang="nl-NL" dirty="0"/>
              <a:t>-Crochet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Een stripverhaal voor jongere lezers over een egel met een fysieke beperking die leert dat hij bijzonder is zoals hij is</a:t>
            </a:r>
          </a:p>
          <a:p>
            <a:r>
              <a:rPr lang="nl-NL" b="1" dirty="0"/>
              <a:t>"El </a:t>
            </a:r>
            <a:r>
              <a:rPr lang="nl-NL" b="1" dirty="0" err="1"/>
              <a:t>Deafo</a:t>
            </a:r>
            <a:r>
              <a:rPr lang="nl-NL" b="1" dirty="0"/>
              <a:t>"</a:t>
            </a:r>
            <a:r>
              <a:rPr lang="nl-NL" dirty="0"/>
              <a:t> - </a:t>
            </a:r>
            <a:r>
              <a:rPr lang="nl-NL" dirty="0" err="1"/>
              <a:t>Cece</a:t>
            </a:r>
            <a:r>
              <a:rPr lang="nl-NL" dirty="0"/>
              <a:t> Bell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Een autobiografische </a:t>
            </a:r>
            <a:r>
              <a:rPr lang="nl-NL" dirty="0" err="1">
                <a:solidFill>
                  <a:schemeClr val="tx1"/>
                </a:solidFill>
              </a:rPr>
              <a:t>graphic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novel</a:t>
            </a:r>
            <a:r>
              <a:rPr lang="nl-NL" dirty="0">
                <a:solidFill>
                  <a:schemeClr val="tx1"/>
                </a:solidFill>
              </a:rPr>
              <a:t> waarin de auteur haar ervaringen deelt als kind met gehoorverlies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Het combineert humor met inzicht in hoe het is om met een beperking op te groeien</a:t>
            </a:r>
          </a:p>
          <a:p>
            <a:r>
              <a:rPr lang="nl-NL" b="1" dirty="0"/>
              <a:t>"</a:t>
            </a:r>
            <a:r>
              <a:rPr lang="nl-NL" b="1" dirty="0" err="1"/>
              <a:t>Mom’s</a:t>
            </a:r>
            <a:r>
              <a:rPr lang="nl-NL" b="1" dirty="0"/>
              <a:t> Cancer"</a:t>
            </a:r>
            <a:r>
              <a:rPr lang="nl-NL" dirty="0"/>
              <a:t> - Brian </a:t>
            </a:r>
            <a:r>
              <a:rPr lang="nl-NL" dirty="0" err="1"/>
              <a:t>Fies</a:t>
            </a:r>
            <a:endParaRPr lang="nl-NL" dirty="0"/>
          </a:p>
          <a:p>
            <a:pPr lvl="1"/>
            <a:r>
              <a:rPr lang="nl-NL" dirty="0">
                <a:solidFill>
                  <a:schemeClr val="tx1"/>
                </a:solidFill>
              </a:rPr>
              <a:t>Dit bekroonde stripverhaal laat zien hoe een gezin omgaat met een ernstige ziekte, inclusief de fysieke en emotionele aanpassingen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503759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427B1-674E-8BBE-3403-845E82378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Stripverhalen over fysieke beperkingen en aanpassing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7B94915-BBF3-96C1-1463-A317C493A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/>
              <a:t>"Hawkeye: My Life as a </a:t>
            </a:r>
            <a:r>
              <a:rPr lang="nl-NL" b="1" dirty="0" err="1"/>
              <a:t>Weapon</a:t>
            </a:r>
            <a:r>
              <a:rPr lang="nl-NL" b="1" dirty="0"/>
              <a:t>"</a:t>
            </a:r>
            <a:r>
              <a:rPr lang="nl-NL" dirty="0"/>
              <a:t> - Matt </a:t>
            </a:r>
            <a:r>
              <a:rPr lang="nl-NL" dirty="0" err="1"/>
              <a:t>Fraction</a:t>
            </a:r>
            <a:endParaRPr lang="nl-NL" dirty="0"/>
          </a:p>
          <a:p>
            <a:pPr lvl="1"/>
            <a:r>
              <a:rPr lang="nl-NL" dirty="0">
                <a:solidFill>
                  <a:schemeClr val="tx1"/>
                </a:solidFill>
              </a:rPr>
              <a:t>Dit Marvel-verhaal gaat over superheld Hawkeye, die gedeeltelijk gehoorverlies heeft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De strip toont zijn aanpassing aan deze beperking terwijl hij een heldenrol vervult</a:t>
            </a:r>
          </a:p>
          <a:p>
            <a:r>
              <a:rPr lang="nl-NL" b="1" dirty="0"/>
              <a:t>"In </a:t>
            </a:r>
            <a:r>
              <a:rPr lang="nl-NL" b="1" dirty="0" err="1"/>
              <a:t>the</a:t>
            </a:r>
            <a:r>
              <a:rPr lang="nl-NL" b="1" dirty="0"/>
              <a:t> </a:t>
            </a:r>
            <a:r>
              <a:rPr lang="nl-NL" b="1" dirty="0" err="1"/>
              <a:t>Silence</a:t>
            </a:r>
            <a:r>
              <a:rPr lang="nl-NL" b="1" dirty="0"/>
              <a:t>"</a:t>
            </a:r>
            <a:r>
              <a:rPr lang="nl-NL" dirty="0"/>
              <a:t> - </a:t>
            </a:r>
            <a:r>
              <a:rPr lang="nl-NL" dirty="0" err="1"/>
              <a:t>Bastien</a:t>
            </a:r>
            <a:r>
              <a:rPr lang="nl-NL" dirty="0"/>
              <a:t> </a:t>
            </a:r>
            <a:r>
              <a:rPr lang="nl-NL" dirty="0" err="1"/>
              <a:t>Vivès</a:t>
            </a:r>
            <a:endParaRPr lang="nl-NL" dirty="0"/>
          </a:p>
          <a:p>
            <a:pPr lvl="1"/>
            <a:r>
              <a:rPr lang="nl-NL" dirty="0">
                <a:solidFill>
                  <a:schemeClr val="tx1"/>
                </a:solidFill>
              </a:rPr>
              <a:t>Een subtiele </a:t>
            </a:r>
            <a:r>
              <a:rPr lang="nl-NL" dirty="0" err="1">
                <a:solidFill>
                  <a:schemeClr val="tx1"/>
                </a:solidFill>
              </a:rPr>
              <a:t>graphic</a:t>
            </a:r>
            <a:r>
              <a:rPr lang="nl-NL" dirty="0">
                <a:solidFill>
                  <a:schemeClr val="tx1"/>
                </a:solidFill>
              </a:rPr>
              <a:t> </a:t>
            </a:r>
            <a:r>
              <a:rPr lang="nl-NL" dirty="0" err="1">
                <a:solidFill>
                  <a:schemeClr val="tx1"/>
                </a:solidFill>
              </a:rPr>
              <a:t>novel</a:t>
            </a:r>
            <a:r>
              <a:rPr lang="nl-NL" dirty="0">
                <a:solidFill>
                  <a:schemeClr val="tx1"/>
                </a:solidFill>
              </a:rPr>
              <a:t> waarin de auteur via tekeningen de ervaringen van een doof personage onderzoekt</a:t>
            </a:r>
          </a:p>
          <a:p>
            <a:r>
              <a:rPr lang="nl-NL" b="1" dirty="0"/>
              <a:t>"De verschrikkelijke ijstaart"</a:t>
            </a:r>
            <a:r>
              <a:rPr lang="nl-NL" dirty="0"/>
              <a:t> (in de "Dagboek van een muts"-reeks)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Hoewel dit luchtig en speels is, bevat de serie enkele afleveringen die kinderen leren omgaan met verschillen, inclusief fysieke uitdagingen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12918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12378C-FCDD-DC4D-0FC5-1E630092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Muzische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1548FB-2466-A5C1-5EF1-03D263CC5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Aan de slag met de geluidsfragmenten</a:t>
            </a:r>
          </a:p>
          <a:p>
            <a:r>
              <a:rPr lang="nl-NL" dirty="0"/>
              <a:t>OOL in functie van muziekinstrumenten</a:t>
            </a:r>
          </a:p>
          <a:p>
            <a:r>
              <a:rPr lang="nl-NL" dirty="0"/>
              <a:t>De droom van Patience is om een wereldberoemde muzikant te worden</a:t>
            </a:r>
          </a:p>
          <a:p>
            <a:pPr lvl="1"/>
            <a:r>
              <a:rPr lang="nl-NL" dirty="0"/>
              <a:t>Wat is daar voor nodig?</a:t>
            </a:r>
          </a:p>
          <a:p>
            <a:pPr lvl="1"/>
            <a:r>
              <a:rPr lang="nl-NL" dirty="0"/>
              <a:t>Is zingen aangeboren of niet?</a:t>
            </a:r>
          </a:p>
          <a:p>
            <a:r>
              <a:rPr lang="nl-NL" dirty="0"/>
              <a:t>Hoe kan je een eigen muziekstudio opzetten?</a:t>
            </a:r>
          </a:p>
        </p:txBody>
      </p:sp>
    </p:spTree>
    <p:extLst>
      <p:ext uri="{BB962C8B-B14F-4D97-AF65-F5344CB8AC3E}">
        <p14:creationId xmlns:p14="http://schemas.microsoft.com/office/powerpoint/2010/main" val="425532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ED8BC-CC6F-A89C-97A2-8606FD97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spelen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A2A351-2EBF-EF75-D4B6-DEA3BEEA9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Ken je dit al? </a:t>
            </a:r>
            <a:r>
              <a:rPr lang="nl-NL" dirty="0" err="1">
                <a:hlinkClick r:id="rId2"/>
              </a:rPr>
              <a:t>Boccia</a:t>
            </a:r>
            <a:r>
              <a:rPr lang="nl-NL" dirty="0">
                <a:hlinkClick r:id="rId2"/>
              </a:rPr>
              <a:t> een spel dat per handicap kan worden...</a:t>
            </a:r>
            <a:endParaRPr lang="nl-NL" dirty="0"/>
          </a:p>
          <a:p>
            <a:r>
              <a:rPr lang="nl-NL" dirty="0">
                <a:hlinkClick r:id="rId3"/>
              </a:rPr>
              <a:t>Een dag als een gehandicapte | Spelen</a:t>
            </a:r>
            <a:endParaRPr lang="nl-NL" dirty="0"/>
          </a:p>
          <a:p>
            <a:r>
              <a:rPr lang="nl-BE" dirty="0">
                <a:hlinkClick r:id="rId4"/>
              </a:rPr>
              <a:t>Het levensecht wonderenspel</a:t>
            </a:r>
            <a:endParaRPr lang="nl-NL" dirty="0"/>
          </a:p>
          <a:p>
            <a:r>
              <a:rPr lang="nl-BE" dirty="0">
                <a:hlinkClick r:id="rId5"/>
              </a:rPr>
              <a:t>Oneerlijke spelletjes | KLJ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277587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E49D5-0A45-596C-036E-FFB53F98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Games over fysieke beperkingen en aanpassing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EE2BF7-2FDC-1C25-7ED4-3A9C72D7C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NL" b="1" dirty="0"/>
              <a:t>"</a:t>
            </a:r>
            <a:r>
              <a:rPr lang="nl-NL" b="1" dirty="0" err="1"/>
              <a:t>Celeste</a:t>
            </a:r>
            <a:r>
              <a:rPr lang="nl-NL" b="1" dirty="0"/>
              <a:t>“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Een prachtig platformspel waarin het hoofdpersonage, Madeline, worstelt met mentale gezondheid en angst, maar zichzelf overwint door uitdagingen te overwinnen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Hoewel dit meer een metafoor is, resoneert het sterk met het idee van aanpassing en veerkracht</a:t>
            </a:r>
          </a:p>
          <a:p>
            <a:r>
              <a:rPr lang="nl-NL" b="1" dirty="0"/>
              <a:t>"The Last of </a:t>
            </a:r>
            <a:r>
              <a:rPr lang="nl-NL" b="1" dirty="0" err="1"/>
              <a:t>Us</a:t>
            </a:r>
            <a:r>
              <a:rPr lang="nl-NL" b="1" dirty="0"/>
              <a:t> Part II“</a:t>
            </a:r>
          </a:p>
          <a:p>
            <a:pPr lvl="1"/>
            <a:r>
              <a:rPr lang="nl-NL" dirty="0"/>
              <a:t>Dit </a:t>
            </a:r>
            <a:r>
              <a:rPr lang="nl-NL" dirty="0" err="1"/>
              <a:t>verhaalgedreven</a:t>
            </a:r>
            <a:r>
              <a:rPr lang="nl-NL" dirty="0"/>
              <a:t> spel bevat een personage dat gehoorverlies heeft en toont hoe hij daar in een post-apocalyptische wereld mee omgaat</a:t>
            </a:r>
          </a:p>
          <a:p>
            <a:r>
              <a:rPr lang="nl-NL" b="1" dirty="0"/>
              <a:t>"</a:t>
            </a:r>
            <a:r>
              <a:rPr lang="nl-NL" b="1" dirty="0" err="1"/>
              <a:t>Perception</a:t>
            </a:r>
            <a:r>
              <a:rPr lang="nl-NL" b="1" dirty="0"/>
              <a:t>“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Een avonturenspel waarin je speelt als Cassie, een blinde vrouw. Ze gebruikt echolocatie om een mysterie te ontrafelen, wat een unieke spelervaring biedt</a:t>
            </a:r>
          </a:p>
          <a:p>
            <a:r>
              <a:rPr lang="nl-NL" b="1" dirty="0"/>
              <a:t>"A Blind Legend“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Dit </a:t>
            </a:r>
            <a:r>
              <a:rPr lang="nl-NL" dirty="0" err="1">
                <a:solidFill>
                  <a:schemeClr val="tx1"/>
                </a:solidFill>
              </a:rPr>
              <a:t>audiogestuurde</a:t>
            </a:r>
            <a:r>
              <a:rPr lang="nl-NL" dirty="0">
                <a:solidFill>
                  <a:schemeClr val="tx1"/>
                </a:solidFill>
              </a:rPr>
              <a:t> spel is volledig ontwikkeld voor blinde spelers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Je bestuurt een ridder die zijn weg vindt door enkel geluid en richtingsgevoel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156953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E49D5-0A45-596C-036E-FFB53F98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Games over fysieke beperkingen en aanpassing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4EE2BF7-2FDC-1C25-7ED4-3A9C72D7C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b="1" dirty="0"/>
              <a:t>"Beyond </a:t>
            </a:r>
            <a:r>
              <a:rPr lang="nl-NL" b="1" dirty="0" err="1"/>
              <a:t>Eyes</a:t>
            </a:r>
            <a:r>
              <a:rPr lang="nl-NL" b="1" dirty="0"/>
              <a:t>“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Een kunstzinnig spel over </a:t>
            </a:r>
            <a:r>
              <a:rPr lang="nl-NL" dirty="0" err="1">
                <a:solidFill>
                  <a:schemeClr val="tx1"/>
                </a:solidFill>
              </a:rPr>
              <a:t>Rae</a:t>
            </a:r>
            <a:r>
              <a:rPr lang="nl-NL" dirty="0">
                <a:solidFill>
                  <a:schemeClr val="tx1"/>
                </a:solidFill>
              </a:rPr>
              <a:t>, een blind meisje dat haar omgeving op een andere manier ervaart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De wereld ontvouwt zich via geluiden en geuren, waardoor je haar perspectief leert kennen</a:t>
            </a:r>
          </a:p>
          <a:p>
            <a:r>
              <a:rPr lang="nl-NL" b="1" dirty="0"/>
              <a:t>"</a:t>
            </a:r>
            <a:r>
              <a:rPr lang="nl-NL" b="1" dirty="0" err="1"/>
              <a:t>Unpacking</a:t>
            </a:r>
            <a:r>
              <a:rPr lang="nl-NL" b="1" dirty="0"/>
              <a:t>“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Hoewel het niet direct over fysieke beperkingen gaat, biedt dit spel een meditatieve kijk op aanpassing: een speler helpt een personage dat verhuist naar een nieuwe omgeving en opnieuw moet beginnen</a:t>
            </a:r>
          </a:p>
          <a:p>
            <a:r>
              <a:rPr lang="nl-NL" b="1" dirty="0"/>
              <a:t>"Florence“</a:t>
            </a:r>
          </a:p>
          <a:p>
            <a:pPr lvl="1"/>
            <a:r>
              <a:rPr lang="nl-NL" dirty="0">
                <a:solidFill>
                  <a:schemeClr val="tx1"/>
                </a:solidFill>
              </a:rPr>
              <a:t>Dit korte spel richt zich op persoonlijke groei, inclusief het omgaan met verlies en verandering, wat raakvlakken heeft met het accepteren van beperkingen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78895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3A4706-A065-5D43-C624-51ED1212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BAA777-1E68-7430-279C-D120ABB46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Organisaties zoals Handicap International ontwikkelen strips en interactieve spellen om bewustwording rond beperkingen te vergroten</a:t>
            </a:r>
          </a:p>
          <a:p>
            <a:endParaRPr lang="nl-NL" dirty="0"/>
          </a:p>
          <a:p>
            <a:r>
              <a:rPr lang="nl-NL" dirty="0"/>
              <a:t>Sommige spellen, zoals "Survival Horror", bieden een realistische ervaring van hoe het is om zonder een van je zintuigen te leven, bijvoorbeeld zonder zicht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5310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27BAC-83E3-5688-E6D3-6E07CB8A4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C2041F4-6858-5766-08E1-30DF15A04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/>
              <a:t>Gebruik virtual </a:t>
            </a:r>
            <a:r>
              <a:rPr lang="nl-NL" dirty="0" err="1"/>
              <a:t>reality</a:t>
            </a:r>
            <a:r>
              <a:rPr lang="nl-NL" dirty="0"/>
              <a:t> om beperkingen te simuleren</a:t>
            </a:r>
          </a:p>
          <a:p>
            <a:pPr lvl="1"/>
            <a:r>
              <a:rPr lang="nl-BE" dirty="0"/>
              <a:t>VR- brillen kan je lokaal huren</a:t>
            </a:r>
          </a:p>
          <a:p>
            <a:pPr lvl="2"/>
            <a:r>
              <a:rPr lang="nl-BE" dirty="0"/>
              <a:t>Bibliotheken</a:t>
            </a:r>
          </a:p>
          <a:p>
            <a:pPr lvl="2"/>
            <a:r>
              <a:rPr lang="nl-BE" dirty="0"/>
              <a:t>Technologische universiteiten </a:t>
            </a:r>
          </a:p>
          <a:p>
            <a:pPr lvl="1"/>
            <a:r>
              <a:rPr lang="nl-BE" dirty="0"/>
              <a:t>Apps gratis of betaalbaar te downloaden via platforms zoals </a:t>
            </a:r>
            <a:r>
              <a:rPr lang="nl-BE" b="1" dirty="0" err="1"/>
              <a:t>Steam</a:t>
            </a:r>
            <a:r>
              <a:rPr lang="nl-BE" b="1" dirty="0"/>
              <a:t> VR</a:t>
            </a:r>
            <a:r>
              <a:rPr lang="nl-BE" dirty="0"/>
              <a:t> of de </a:t>
            </a:r>
            <a:r>
              <a:rPr lang="nl-BE" b="1" dirty="0"/>
              <a:t>Meta </a:t>
            </a:r>
            <a:r>
              <a:rPr lang="nl-BE" b="1" dirty="0" err="1"/>
              <a:t>Quest</a:t>
            </a:r>
            <a:r>
              <a:rPr lang="nl-BE" b="1" dirty="0"/>
              <a:t> Store</a:t>
            </a:r>
            <a:endParaRPr lang="nl-BE" dirty="0"/>
          </a:p>
          <a:p>
            <a:pPr lvl="2"/>
            <a:r>
              <a:rPr lang="nl-BE" i="1" dirty="0"/>
              <a:t>Blind VR</a:t>
            </a:r>
            <a:r>
              <a:rPr lang="nl-BE" dirty="0"/>
              <a:t> voor slechtziendheid</a:t>
            </a:r>
          </a:p>
          <a:p>
            <a:pPr lvl="2"/>
            <a:r>
              <a:rPr lang="nl-BE" i="1" dirty="0" err="1"/>
              <a:t>Wheelchair</a:t>
            </a:r>
            <a:r>
              <a:rPr lang="nl-BE" i="1" dirty="0"/>
              <a:t> Simulator VR</a:t>
            </a:r>
            <a:r>
              <a:rPr lang="nl-BE" dirty="0"/>
              <a:t> voor mobiliteitsuitdagingen</a:t>
            </a:r>
          </a:p>
          <a:p>
            <a:r>
              <a:rPr lang="nl-NL" dirty="0"/>
              <a:t>Werk samen met</a:t>
            </a:r>
          </a:p>
          <a:p>
            <a:pPr lvl="1"/>
            <a:r>
              <a:rPr lang="nl-NL" dirty="0"/>
              <a:t>sportclubs </a:t>
            </a:r>
          </a:p>
          <a:p>
            <a:pPr lvl="1"/>
            <a:r>
              <a:rPr lang="nl-NL" dirty="0"/>
              <a:t>zorgwinkels </a:t>
            </a:r>
          </a:p>
          <a:p>
            <a:pPr lvl="1"/>
            <a:r>
              <a:rPr lang="nl-NL" dirty="0"/>
              <a:t>revalidatiecentra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048066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37389D-BF8E-AA55-E50D-C307A8E73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Station 1: Visuele Beperkingen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63A0FB-57DC-2D20-EE59-0C5A8FAE3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Materiaal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VR-bril met simulatie-apps zoals </a:t>
            </a:r>
            <a:r>
              <a:rPr lang="nl-NL" i="1" dirty="0"/>
              <a:t>Blind VR</a:t>
            </a:r>
            <a:r>
              <a:rPr lang="nl-NL" dirty="0"/>
              <a:t> of </a:t>
            </a:r>
            <a:r>
              <a:rPr lang="nl-NL" i="1" dirty="0"/>
              <a:t>Through </a:t>
            </a:r>
            <a:r>
              <a:rPr lang="nl-NL" i="1" dirty="0" err="1"/>
              <a:t>the</a:t>
            </a:r>
            <a:r>
              <a:rPr lang="nl-NL" i="1" dirty="0"/>
              <a:t> </a:t>
            </a:r>
            <a:r>
              <a:rPr lang="nl-NL" i="1" dirty="0" err="1"/>
              <a:t>Eyes</a:t>
            </a:r>
            <a:r>
              <a:rPr lang="nl-NL" i="1" dirty="0"/>
              <a:t> of </a:t>
            </a:r>
            <a:r>
              <a:rPr lang="nl-NL" i="1" dirty="0" err="1"/>
              <a:t>Blindness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Blinddoeken en blindenstokken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Activiteiten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Navigeren door een virtueel huis in VR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Blinddoekparcours met obstakels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nl-NL" dirty="0"/>
              <a:t>Tafel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nl-NL" dirty="0"/>
              <a:t>Stoelen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nl-NL" dirty="0"/>
              <a:t>Pionnen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Reflectievragen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Hoe voelde het om afhankelijk te zijn van andere zintuigen?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Wat waren de grootste uitdagingen?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58724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4B749D-7D93-5CC2-E025-E63DA6F1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Station 2: Auditieve Beperkingen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7BDC79-2CA2-69F1-965E-557A6D9AE8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Materiaal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VR-apps zoals </a:t>
            </a:r>
            <a:r>
              <a:rPr lang="nl-NL" i="1" dirty="0"/>
              <a:t>Sound of </a:t>
            </a:r>
            <a:r>
              <a:rPr lang="nl-NL" i="1" dirty="0" err="1"/>
              <a:t>Silence</a:t>
            </a:r>
            <a:r>
              <a:rPr lang="nl-NL" i="1" dirty="0"/>
              <a:t> VR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Oordoppen en </a:t>
            </a:r>
            <a:r>
              <a:rPr lang="nl-NL" dirty="0" err="1"/>
              <a:t>noise-canceling</a:t>
            </a:r>
            <a:r>
              <a:rPr lang="nl-NL" dirty="0"/>
              <a:t> koptelefoons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Activiteiten</a:t>
            </a:r>
            <a:r>
              <a:rPr lang="nl-NL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Korte VR-simulatie van een stille wereld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Laat leerlingen communiceren zonder geluid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nl-NL" dirty="0"/>
              <a:t>Gebaren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nl-NL" dirty="0"/>
              <a:t>Schrijven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Reflectievragen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Wat vond je moeilijk aan communiceren zonder geluid?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Hoe zou je iemand met gehoorverlies kunnen helpen?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1201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65A674-865A-ABD1-F1A6-E875346D1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Station 3: Motorische Beperkingen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1227ED-9D50-6BB8-8E2F-CB6F3D871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nl-NL" b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Materiaal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VR-simulatie zoals </a:t>
            </a:r>
            <a:r>
              <a:rPr lang="nl-NL" i="1" dirty="0" err="1"/>
              <a:t>AlterEgo</a:t>
            </a:r>
            <a:r>
              <a:rPr lang="nl-NL" i="1" dirty="0"/>
              <a:t> VR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Handschoenen die vingers beperken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nl-NL" dirty="0"/>
              <a:t>Bokshandschoenen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nl-NL" dirty="0"/>
              <a:t>Werkhandschoenen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Activiteiten</a:t>
            </a:r>
            <a:r>
              <a:rPr lang="nl-NL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VR: Beweeg een virtuele hand om taken uit te voeren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Handschoenen: Schrijf een korte zin, knoop veters, of maak een puzzel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Reflectievragen</a:t>
            </a:r>
            <a:r>
              <a:rPr lang="nl-NL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Welke dagelijkse taken vond je lastig?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Hoe belangrijk zijn hulpmiddelen voor mensen met motorische beperkingen?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7862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755DE-851D-E8BE-0AB7-11485CDAA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Station 4: Mobiliteitsbeperkingen (Rolstoel)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C01E27-5F3E-5B19-059B-94E7806DA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Materiaal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Rolstoelen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Obstakelparcours 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nl-NL" dirty="0"/>
              <a:t>Hellingen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nl-NL" dirty="0"/>
              <a:t>Drempels</a:t>
            </a:r>
          </a:p>
          <a:p>
            <a:pPr lvl="2" indent="-285750">
              <a:buFont typeface="Arial" panose="020B0604020202020204" pitchFamily="34" charset="0"/>
              <a:buChar char="•"/>
            </a:pPr>
            <a:r>
              <a:rPr lang="nl-NL" dirty="0"/>
              <a:t>Smalle gangen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VR-app zoals </a:t>
            </a:r>
            <a:r>
              <a:rPr lang="nl-NL" i="1" dirty="0" err="1"/>
              <a:t>Wheelchair</a:t>
            </a:r>
            <a:r>
              <a:rPr lang="nl-NL" i="1" dirty="0"/>
              <a:t> Simulator VR</a:t>
            </a: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Activiteiten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Rolstoelparcours: Navigeren door een reeks hindernissen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VR: Verken een virtuele stad vanuit een rolstoel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Reflectievragen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Wat zijn de grootste fysieke barrières?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Hoe kun je gebouwen en straten toegankelijker maken?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88857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BA1C6-9E8E-7F96-C019-B2D77AD28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Reflectie na 4 stations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FF9243-AB6B-DF44-FD93-D4B129AD6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was de meest uitdagende simulatie en waarom?</a:t>
            </a:r>
          </a:p>
          <a:p>
            <a:r>
              <a:rPr lang="nl-NL" dirty="0"/>
              <a:t>Wat heb je geleerd over hoe mensen met een beperking zich voelen?</a:t>
            </a:r>
          </a:p>
          <a:p>
            <a:r>
              <a:rPr lang="nl-NL" dirty="0"/>
              <a:t>Hoe kun je zelf bijdragen aan een inclusieve omgeving?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520862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63AB7-2C73-26B7-8874-6DB8C2EB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Adaptatie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684F624-1783-FE2D-056E-43C40889A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Hulpmiddelen gebruiken</a:t>
            </a:r>
          </a:p>
          <a:p>
            <a:r>
              <a:rPr lang="nl-NL" dirty="0"/>
              <a:t>Balpen vasthouden</a:t>
            </a:r>
            <a:br>
              <a:rPr lang="nl-NL" dirty="0"/>
            </a:br>
            <a:r>
              <a:rPr lang="nl-NL" dirty="0"/>
              <a:t>met de tenen</a:t>
            </a:r>
          </a:p>
          <a:p>
            <a:r>
              <a:rPr lang="nl-NL" dirty="0"/>
              <a:t>Schilderen met de mond</a:t>
            </a:r>
          </a:p>
          <a:p>
            <a:r>
              <a:rPr lang="nl-NL" dirty="0"/>
              <a:t>…</a:t>
            </a:r>
          </a:p>
          <a:p>
            <a:pPr marL="0" indent="0">
              <a:buNone/>
            </a:pPr>
            <a:endParaRPr lang="nl-NL" dirty="0"/>
          </a:p>
          <a:p>
            <a:endParaRPr lang="nl-BE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38B919-DBD9-CE10-937B-91073E8D2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354" y="1993404"/>
            <a:ext cx="407305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63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5F3AB-36BC-E26B-DB4F-AFB981383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252" y="-2809"/>
            <a:ext cx="8229600" cy="952500"/>
          </a:xfrm>
        </p:spPr>
        <p:txBody>
          <a:bodyPr/>
          <a:lstStyle/>
          <a:p>
            <a:r>
              <a:rPr lang="nl-NL" dirty="0"/>
              <a:t>Algemeen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F815A4-114C-A66E-24B4-A56A96059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48" y="942898"/>
            <a:ext cx="8229600" cy="3771636"/>
          </a:xfrm>
        </p:spPr>
        <p:txBody>
          <a:bodyPr/>
          <a:lstStyle/>
          <a:p>
            <a:r>
              <a:rPr lang="nl-NL" dirty="0" err="1"/>
              <a:t>Kahoot</a:t>
            </a:r>
            <a:r>
              <a:rPr lang="nl-NL" dirty="0"/>
              <a:t> -&gt; voorkennis</a:t>
            </a:r>
          </a:p>
          <a:p>
            <a:r>
              <a:rPr lang="nl-NL" dirty="0"/>
              <a:t>Insteek voor nieuwkomers</a:t>
            </a:r>
          </a:p>
          <a:p>
            <a:pPr lvl="1"/>
            <a:r>
              <a:rPr lang="nl-NL" dirty="0" err="1"/>
              <a:t>Fracarita</a:t>
            </a:r>
            <a:r>
              <a:rPr lang="nl-NL" dirty="0"/>
              <a:t> Belgium</a:t>
            </a:r>
          </a:p>
          <a:p>
            <a:pPr lvl="1"/>
            <a:r>
              <a:rPr lang="nl-NL" dirty="0"/>
              <a:t>Duurzame ontwikkelingsdoelen</a:t>
            </a:r>
          </a:p>
          <a:p>
            <a:pPr lvl="1"/>
            <a:r>
              <a:rPr lang="nl-NL" dirty="0"/>
              <a:t>VN-UNHCR</a:t>
            </a:r>
          </a:p>
          <a:p>
            <a:pPr lvl="1"/>
            <a:r>
              <a:rPr lang="nl-NL" dirty="0"/>
              <a:t>NAVO – NATO</a:t>
            </a:r>
          </a:p>
          <a:p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0712D2-2D05-798A-74D5-FA35F0218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550505"/>
            <a:ext cx="3615241" cy="126807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FC73689-DFE1-01AD-D503-06B24BBE7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268" y="1931598"/>
            <a:ext cx="2969010" cy="188687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B373027C-7930-6D49-149C-8ECF349759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25" y="3938699"/>
            <a:ext cx="1723435" cy="10126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00FB608-8920-EDA8-FA06-370BC2513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2581" y="3938699"/>
            <a:ext cx="1106297" cy="91907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3A65A1E1-9215-AD85-3A27-8F11FAB1D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126280"/>
            <a:ext cx="1527631" cy="152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9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B01877-A12C-9331-0349-4A750A40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Moderne talen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937CA9-1BAA-B9D1-6E85-E7D407552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Woordenschat campagnefilm</a:t>
            </a: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  <p:pic>
        <p:nvPicPr>
          <p:cNvPr id="5" name="Afbeelding 4" descr="Afbeelding met tekst, schermopname, Graphics, grafische vormgeving&#10;&#10;Automatisch gegenereerde beschrijving">
            <a:extLst>
              <a:ext uri="{FF2B5EF4-FFF2-40B4-BE49-F238E27FC236}">
                <a16:creationId xmlns:a16="http://schemas.microsoft.com/office/drawing/2014/main" id="{765CF20E-3121-31C6-913E-13274D043B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81365"/>
            <a:ext cx="3577580" cy="35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41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9A509B-B54C-F876-EEB1-0DEBDAC6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Nederlandstalige boeken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1A5F5F-AC58-B4AB-C804-513D45FA1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/>
              <a:t>"Bevroren dromen"</a:t>
            </a:r>
            <a:r>
              <a:rPr lang="nl-NL" dirty="0"/>
              <a:t> - Mirjam </a:t>
            </a:r>
            <a:r>
              <a:rPr lang="nl-NL" dirty="0" err="1"/>
              <a:t>Mous</a:t>
            </a:r>
            <a:endParaRPr lang="nl-NL" dirty="0"/>
          </a:p>
          <a:p>
            <a:pPr lvl="1"/>
            <a:r>
              <a:rPr lang="nl-NL" dirty="0">
                <a:solidFill>
                  <a:schemeClr val="tx1"/>
                </a:solidFill>
              </a:rPr>
              <a:t>Een inspirerend verhaal over een jongen die na een ongeluk in een rolstoel terechtkomt en zijn leven weer probeert op te pakken</a:t>
            </a:r>
          </a:p>
          <a:p>
            <a:r>
              <a:rPr lang="nl-NL" b="1" dirty="0"/>
              <a:t>"Valentijn met vleugels"</a:t>
            </a:r>
            <a:r>
              <a:rPr lang="nl-NL" dirty="0"/>
              <a:t> - Floortje </a:t>
            </a:r>
            <a:r>
              <a:rPr lang="nl-NL" dirty="0" err="1"/>
              <a:t>Zwigtman</a:t>
            </a:r>
            <a:endParaRPr lang="nl-NL" dirty="0"/>
          </a:p>
          <a:p>
            <a:pPr lvl="1"/>
            <a:r>
              <a:rPr lang="nl-NL" dirty="0">
                <a:solidFill>
                  <a:schemeClr val="tx1"/>
                </a:solidFill>
              </a:rPr>
              <a:t>Over een jongen met een fysieke beperking die moet leren omgaan met zijn zelfbeeld en verliefdheid</a:t>
            </a:r>
          </a:p>
          <a:p>
            <a:r>
              <a:rPr lang="nl-NL" b="1" dirty="0"/>
              <a:t>"Milo, de dood en de gouden peer"</a:t>
            </a:r>
            <a:r>
              <a:rPr lang="nl-NL" dirty="0"/>
              <a:t> - Alan </a:t>
            </a:r>
            <a:r>
              <a:rPr lang="nl-NL" dirty="0" err="1"/>
              <a:t>Alda</a:t>
            </a:r>
            <a:endParaRPr lang="nl-NL" dirty="0"/>
          </a:p>
          <a:p>
            <a:pPr lvl="1"/>
            <a:r>
              <a:rPr lang="nl-NL" dirty="0"/>
              <a:t>Dit verhaal volgt een jongen met een zeldzame ziekte die op zoek gaat naar wat hem écht gelukkig maakt</a:t>
            </a:r>
          </a:p>
          <a:p>
            <a:r>
              <a:rPr lang="nl-NL" b="1" dirty="0"/>
              <a:t>"Strijd om jou"</a:t>
            </a:r>
            <a:r>
              <a:rPr lang="nl-NL" dirty="0"/>
              <a:t> - Daniëlle Bakhuis</a:t>
            </a:r>
          </a:p>
          <a:p>
            <a:pPr lvl="1"/>
            <a:r>
              <a:rPr lang="nl-NL" dirty="0"/>
              <a:t>Een verhaal waarin een jongere met een beperking vecht voor meer zelfstandigheid en erkenning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22146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7DE4A-16FA-F65C-77B9-C611F2B3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dirty="0"/>
            </a:br>
            <a:r>
              <a:rPr lang="nl-NL" dirty="0"/>
              <a:t>Vertaalde boeken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34DC82-F4B2-12F4-9106-C416ECA4D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b="1" dirty="0"/>
              <a:t>"Wonder"</a:t>
            </a:r>
            <a:r>
              <a:rPr lang="nl-NL" dirty="0"/>
              <a:t> - R.J. </a:t>
            </a:r>
            <a:r>
              <a:rPr lang="nl-NL" dirty="0" err="1"/>
              <a:t>Palacio</a:t>
            </a:r>
            <a:endParaRPr lang="nl-NL" dirty="0"/>
          </a:p>
          <a:p>
            <a:pPr lvl="1"/>
            <a:r>
              <a:rPr lang="nl-NL" dirty="0"/>
              <a:t>Een verhaal over </a:t>
            </a:r>
            <a:r>
              <a:rPr lang="nl-NL" dirty="0" err="1"/>
              <a:t>Auggie</a:t>
            </a:r>
            <a:r>
              <a:rPr lang="nl-NL" dirty="0"/>
              <a:t>, een jongen met een gezichtsafwijking, en zijn zoektocht naar acceptatie en vriendschap</a:t>
            </a:r>
          </a:p>
          <a:p>
            <a:r>
              <a:rPr lang="nl-NL" b="1" dirty="0"/>
              <a:t>"De afstand tussen jou en mij"</a:t>
            </a:r>
            <a:r>
              <a:rPr lang="nl-NL" dirty="0"/>
              <a:t> - Marina </a:t>
            </a:r>
            <a:r>
              <a:rPr lang="nl-NL" dirty="0" err="1"/>
              <a:t>Gessner</a:t>
            </a:r>
            <a:endParaRPr lang="nl-NL" dirty="0"/>
          </a:p>
          <a:p>
            <a:pPr lvl="1"/>
            <a:r>
              <a:rPr lang="nl-NL" dirty="0"/>
              <a:t>Over een meisje met diabetes dat een uitdagende trektocht maakt en leert haar grenzen te verleggen</a:t>
            </a:r>
          </a:p>
          <a:p>
            <a:r>
              <a:rPr lang="nl-NL" b="1" dirty="0"/>
              <a:t>"Girl in Pieces"</a:t>
            </a:r>
            <a:r>
              <a:rPr lang="nl-NL" dirty="0"/>
              <a:t> - Kathleen Glasgow</a:t>
            </a:r>
          </a:p>
          <a:p>
            <a:pPr lvl="1"/>
            <a:r>
              <a:rPr lang="nl-NL" dirty="0"/>
              <a:t>Een verhaal over mentale en fysieke littekens, en het vinden van kracht om door te gaan</a:t>
            </a:r>
          </a:p>
          <a:p>
            <a:r>
              <a:rPr lang="nl-NL" b="1" dirty="0"/>
              <a:t>"Een weeffout in onze sterren"</a:t>
            </a:r>
            <a:r>
              <a:rPr lang="nl-NL" dirty="0"/>
              <a:t> - John Green</a:t>
            </a:r>
          </a:p>
          <a:p>
            <a:pPr lvl="1"/>
            <a:r>
              <a:rPr lang="nl-NL" dirty="0"/>
              <a:t>Twee tieners met een chronische ziekte vinden liefde en hoop in elkaar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15578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FF5FBE-F686-BAFA-80E0-76EEECC97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Jeugdboeken met een avontuurlijke twist</a:t>
            </a:r>
            <a:br>
              <a:rPr lang="nl-NL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423F8D-09E1-9546-94B6-CF4CFE8D0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b="1" dirty="0"/>
              <a:t>"De bijzondere kinderen van mevrouw </a:t>
            </a:r>
            <a:r>
              <a:rPr lang="nl-NL" b="1" dirty="0" err="1"/>
              <a:t>Peregrine</a:t>
            </a:r>
            <a:r>
              <a:rPr lang="nl-NL" b="1" dirty="0"/>
              <a:t>"</a:t>
            </a:r>
            <a:r>
              <a:rPr lang="nl-NL" dirty="0"/>
              <a:t> - </a:t>
            </a:r>
            <a:r>
              <a:rPr lang="nl-NL" dirty="0" err="1"/>
              <a:t>Ransom</a:t>
            </a:r>
            <a:r>
              <a:rPr lang="nl-NL" dirty="0"/>
              <a:t> </a:t>
            </a:r>
            <a:r>
              <a:rPr lang="nl-NL" dirty="0" err="1"/>
              <a:t>Riggs</a:t>
            </a:r>
            <a:endParaRPr lang="nl-NL" dirty="0"/>
          </a:p>
          <a:p>
            <a:pPr lvl="1"/>
            <a:r>
              <a:rPr lang="nl-NL" dirty="0"/>
              <a:t>Dit boek heeft personages met unieke eigenschappen en 'beperkingen' die hen juist kracht geven</a:t>
            </a:r>
          </a:p>
          <a:p>
            <a:r>
              <a:rPr lang="nl-NL" b="1" dirty="0"/>
              <a:t>"De jongen met de gestreepte pyjama"</a:t>
            </a:r>
            <a:r>
              <a:rPr lang="nl-NL" dirty="0"/>
              <a:t> - John </a:t>
            </a:r>
            <a:r>
              <a:rPr lang="nl-NL" dirty="0" err="1"/>
              <a:t>Boyne</a:t>
            </a:r>
            <a:endParaRPr lang="nl-NL" dirty="0"/>
          </a:p>
          <a:p>
            <a:pPr lvl="1"/>
            <a:r>
              <a:rPr lang="nl-NL" dirty="0"/>
              <a:t>Hoewel niet direct over fysieke beperkingen, raakt het aan de thematiek van omgaan met anders-zijn in een moeilijke situatie</a:t>
            </a:r>
          </a:p>
          <a:p>
            <a:pPr marL="0" indent="0"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58432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5A598-BF9A-DDEB-4EB9-F7030541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GGFL</a:t>
            </a:r>
            <a:endParaRPr lang="nl-BE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1754D7A-E3B4-2EB1-B456-EC84F405D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Kwetsende woorden</a:t>
            </a:r>
          </a:p>
          <a:p>
            <a:r>
              <a:rPr lang="nl-NL" dirty="0"/>
              <a:t>Hechte groep</a:t>
            </a:r>
          </a:p>
          <a:p>
            <a:r>
              <a:rPr lang="nl-NL" dirty="0"/>
              <a:t>Waardigheid</a:t>
            </a:r>
          </a:p>
          <a:p>
            <a:r>
              <a:rPr lang="nl-NL" dirty="0"/>
              <a:t>Vertrouwen </a:t>
            </a:r>
          </a:p>
          <a:p>
            <a:r>
              <a:rPr lang="nl-NL" dirty="0"/>
              <a:t>Zelfvertrouwen</a:t>
            </a:r>
          </a:p>
          <a:p>
            <a:r>
              <a:rPr lang="nl-NL" dirty="0"/>
              <a:t>Hoop koesteren</a:t>
            </a:r>
          </a:p>
          <a:p>
            <a:r>
              <a:rPr lang="nl-NL" dirty="0"/>
              <a:t>Wanhopig 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738977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B762D0-B3EA-809B-FD8F-4F25AF04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OOL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51AB79-7991-3B09-7E83-1B2FF7D67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Onderzoekend en ontwerpend leren</a:t>
            </a:r>
          </a:p>
          <a:p>
            <a:pPr lvl="1"/>
            <a:r>
              <a:rPr lang="nl-NL" dirty="0"/>
              <a:t>De wetenschap achter fietsonderdelen</a:t>
            </a:r>
          </a:p>
          <a:p>
            <a:pPr lvl="1"/>
            <a:r>
              <a:rPr lang="nl-NL" dirty="0"/>
              <a:t>Ontwerp een droomfiets voor een doelgroep naar keuze</a:t>
            </a:r>
          </a:p>
          <a:p>
            <a:pPr lvl="2"/>
            <a:r>
              <a:rPr lang="nl-NL" dirty="0"/>
              <a:t>Ontspanning</a:t>
            </a:r>
          </a:p>
          <a:p>
            <a:pPr lvl="2"/>
            <a:r>
              <a:rPr lang="nl-NL" dirty="0"/>
              <a:t>Vervoer</a:t>
            </a:r>
          </a:p>
          <a:p>
            <a:pPr lvl="2"/>
            <a:r>
              <a:rPr lang="nl-NL" dirty="0"/>
              <a:t>Sport</a:t>
            </a:r>
          </a:p>
          <a:p>
            <a:pPr lvl="2"/>
            <a:r>
              <a:rPr lang="nl-NL" dirty="0"/>
              <a:t>Beperking</a:t>
            </a:r>
          </a:p>
          <a:p>
            <a:pPr lvl="2"/>
            <a:r>
              <a:rPr lang="nl-NL" dirty="0"/>
              <a:t>…</a:t>
            </a:r>
          </a:p>
          <a:p>
            <a:pPr lvl="1"/>
            <a:r>
              <a:rPr lang="nl-NL" dirty="0"/>
              <a:t>Ontwerp hulpmiddelen met weinig materiaal</a:t>
            </a:r>
          </a:p>
          <a:p>
            <a:pPr lvl="1"/>
            <a:r>
              <a:rPr lang="nl-NL" dirty="0"/>
              <a:t>Hoe evolueert sportkledij in functie van beoogde resultaat?</a:t>
            </a:r>
          </a:p>
          <a:p>
            <a:pPr lvl="1"/>
            <a:endParaRPr lang="nl-NL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528537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FAFA51-0B17-5F52-A9F6-A14E770CE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klassiekers…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C9457D-3BEC-0F9D-0374-B1AAAC0371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Lokaliseren en situeren </a:t>
            </a:r>
          </a:p>
          <a:p>
            <a:pPr lvl="1"/>
            <a:r>
              <a:rPr lang="nl-NL" dirty="0"/>
              <a:t>Rwanda</a:t>
            </a:r>
          </a:p>
          <a:p>
            <a:pPr lvl="1"/>
            <a:r>
              <a:rPr lang="nl-NL" dirty="0"/>
              <a:t>Inclusieve school HVP </a:t>
            </a:r>
            <a:r>
              <a:rPr lang="nl-NL" dirty="0" err="1"/>
              <a:t>Gatagara</a:t>
            </a:r>
            <a:endParaRPr lang="nl-NL" dirty="0"/>
          </a:p>
          <a:p>
            <a:r>
              <a:rPr lang="nl-NL" dirty="0"/>
              <a:t>Tabellen – grafieken – kaart lezen</a:t>
            </a:r>
          </a:p>
          <a:p>
            <a:r>
              <a:rPr lang="nl-NL" dirty="0"/>
              <a:t>Analyseren </a:t>
            </a:r>
          </a:p>
          <a:p>
            <a:pPr lvl="1"/>
            <a:r>
              <a:rPr lang="nl-NL" dirty="0"/>
              <a:t>klimaat – reliëf – bevolking – ruimtegebruik – economie - ….</a:t>
            </a:r>
          </a:p>
        </p:txBody>
      </p:sp>
    </p:spTree>
    <p:extLst>
      <p:ext uri="{BB962C8B-B14F-4D97-AF65-F5344CB8AC3E}">
        <p14:creationId xmlns:p14="http://schemas.microsoft.com/office/powerpoint/2010/main" val="29393004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99383-BF25-F609-6102-105288389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Wiskunde - fysica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659596-0A6B-758B-D315-2F44369B3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Bereken de tijd die je nodig hebt om met de fiets naar school te gaan</a:t>
            </a:r>
            <a:endParaRPr lang="nl-BE" dirty="0"/>
          </a:p>
          <a:p>
            <a:r>
              <a:rPr lang="nl-BE" dirty="0"/>
              <a:t>Wanneer moet je ‘s morgens vertrekken – opstaan?</a:t>
            </a:r>
          </a:p>
          <a:p>
            <a:r>
              <a:rPr lang="nl-BE" dirty="0"/>
              <a:t>Wanneer ben je terug thuis?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70570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D8C57E-729D-45E1-4F37-935B16CB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Dromen</a:t>
            </a:r>
            <a:endParaRPr lang="nl-BE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E6F600-9F4F-B85C-2890-996C16CAF4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1057300"/>
            <a:ext cx="717353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705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5E21D5-394F-75DD-2E18-70BE6E759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aan de slag met het materiaal?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0BEA72-E04A-A878-C509-37812B71A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Vakken</a:t>
            </a:r>
          </a:p>
          <a:p>
            <a:r>
              <a:rPr lang="nl-NL" dirty="0" err="1"/>
              <a:t>Projectdag</a:t>
            </a:r>
            <a:endParaRPr lang="nl-NL" dirty="0"/>
          </a:p>
          <a:p>
            <a:r>
              <a:rPr lang="nl-NL" dirty="0"/>
              <a:t>Schoolproject</a:t>
            </a:r>
          </a:p>
          <a:p>
            <a:r>
              <a:rPr lang="nl-NL" dirty="0"/>
              <a:t>Bij afwezigheid leerkrachten</a:t>
            </a:r>
          </a:p>
          <a:p>
            <a:r>
              <a:rPr lang="nl-NL" dirty="0"/>
              <a:t>Opvoedingsproject – visie BvL</a:t>
            </a:r>
          </a:p>
          <a:p>
            <a:r>
              <a:rPr lang="nl-BE" dirty="0"/>
              <a:t>….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6511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32CD83-3F31-DFE3-74F8-CD34C743BB3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53244"/>
            <a:ext cx="9143999" cy="4752528"/>
          </a:xfrm>
        </p:spPr>
        <p:txBody>
          <a:bodyPr>
            <a:normAutofit/>
          </a:bodyPr>
          <a:lstStyle/>
          <a:p>
            <a:pPr algn="l"/>
            <a:endParaRPr lang="nl-BE" sz="1800" b="0" i="0" u="none" strike="noStrike" baseline="0" dirty="0">
              <a:solidFill>
                <a:srgbClr val="000000"/>
              </a:solidFill>
              <a:latin typeface="Effra Light"/>
            </a:endParaRPr>
          </a:p>
          <a:p>
            <a:endParaRPr lang="nl-NL" sz="1800" b="0" i="0" u="none" strike="noStrike" baseline="0" dirty="0">
              <a:solidFill>
                <a:srgbClr val="000000"/>
              </a:solidFill>
              <a:latin typeface="Effra Light"/>
            </a:endParaRPr>
          </a:p>
          <a:p>
            <a:pPr marL="0" indent="0">
              <a:buNone/>
            </a:pPr>
            <a:endParaRPr lang="nl-NL" sz="1800" b="0" i="0" u="none" strike="noStrike" baseline="0" dirty="0">
              <a:solidFill>
                <a:srgbClr val="000000"/>
              </a:solidFill>
              <a:latin typeface="Effra Light"/>
            </a:endParaRPr>
          </a:p>
          <a:p>
            <a:pPr marL="0" indent="0">
              <a:buNone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Effra Light"/>
              </a:rPr>
              <a:t>		           zorg en welzijn	            kwaliteitsvol onderwijs</a:t>
            </a:r>
          </a:p>
          <a:p>
            <a:pPr marL="0" indent="0">
              <a:buNone/>
            </a:pPr>
            <a:endParaRPr lang="nl-NL" sz="1800" b="0" i="0" u="none" strike="noStrike" baseline="0" dirty="0">
              <a:solidFill>
                <a:srgbClr val="000000"/>
              </a:solidFill>
              <a:latin typeface="Effra Light"/>
            </a:endParaRPr>
          </a:p>
          <a:p>
            <a:pPr marL="0" indent="0">
              <a:buNone/>
            </a:pPr>
            <a:endParaRPr lang="nl-NL" sz="1800" b="0" i="0" u="none" strike="noStrike" baseline="0" dirty="0">
              <a:solidFill>
                <a:srgbClr val="000000"/>
              </a:solidFill>
              <a:latin typeface="Effra Light"/>
            </a:endParaRPr>
          </a:p>
          <a:p>
            <a:pPr marL="0" indent="0">
              <a:buNone/>
            </a:pPr>
            <a:endParaRPr lang="nl-NL" sz="1800" b="0" i="0" u="none" strike="noStrike" baseline="0" dirty="0">
              <a:solidFill>
                <a:srgbClr val="000000"/>
              </a:solidFill>
              <a:latin typeface="Effra Light"/>
            </a:endParaRPr>
          </a:p>
          <a:p>
            <a:pPr marL="0" indent="0">
              <a:buNone/>
            </a:pPr>
            <a:endParaRPr lang="nl-NL" sz="1800" dirty="0">
              <a:solidFill>
                <a:srgbClr val="000000"/>
              </a:solidFill>
              <a:latin typeface="Effra Light"/>
            </a:endParaRPr>
          </a:p>
          <a:p>
            <a:pPr marL="0" indent="0">
              <a:buNone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Effra Light"/>
              </a:rPr>
              <a:t>kansarmoede           innovatie </a:t>
            </a:r>
            <a:r>
              <a:rPr lang="nl-NL" sz="1800" dirty="0">
                <a:solidFill>
                  <a:srgbClr val="000000"/>
                </a:solidFill>
                <a:latin typeface="Effra Light"/>
              </a:rPr>
              <a:t>en             consumptie en               klimaat             </a:t>
            </a:r>
            <a:r>
              <a:rPr lang="nl-NL" sz="1800" dirty="0" err="1">
                <a:solidFill>
                  <a:srgbClr val="000000"/>
                </a:solidFill>
                <a:latin typeface="Effra Light"/>
              </a:rPr>
              <a:t>good</a:t>
            </a:r>
            <a:r>
              <a:rPr lang="nl-NL" sz="1800" dirty="0">
                <a:solidFill>
                  <a:srgbClr val="000000"/>
                </a:solidFill>
                <a:latin typeface="Effra Light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Effra Light"/>
              </a:rPr>
              <a:t>governance</a:t>
            </a:r>
            <a:br>
              <a:rPr lang="nl-NL" sz="1800" b="0" i="0" u="none" strike="noStrike" baseline="0" dirty="0">
                <a:solidFill>
                  <a:srgbClr val="000000"/>
                </a:solidFill>
                <a:latin typeface="Effra Light"/>
              </a:rPr>
            </a:br>
            <a:r>
              <a:rPr lang="nl-NL" sz="1800" b="0" i="0" u="none" strike="noStrike" baseline="0" dirty="0">
                <a:solidFill>
                  <a:srgbClr val="000000"/>
                </a:solidFill>
                <a:latin typeface="Effra Light"/>
              </a:rPr>
              <a:t>                                   infrastructuur           productie</a:t>
            </a:r>
          </a:p>
          <a:p>
            <a:pPr marL="0" indent="0">
              <a:buNone/>
            </a:pPr>
            <a:endParaRPr lang="nl-NL" sz="1800" b="0" i="0" u="none" strike="noStrike" baseline="0" dirty="0">
              <a:solidFill>
                <a:srgbClr val="000000"/>
              </a:solidFill>
              <a:latin typeface="Effra Light"/>
            </a:endParaRPr>
          </a:p>
          <a:p>
            <a:pPr marL="0" indent="0">
              <a:buNone/>
            </a:pPr>
            <a:r>
              <a:rPr lang="nl-NL" sz="1800" b="0" i="0" u="none" strike="noStrike" baseline="0" dirty="0">
                <a:solidFill>
                  <a:srgbClr val="000000"/>
                </a:solidFill>
                <a:latin typeface="Effra Light"/>
              </a:rPr>
              <a:t>Naast enkele centrale acties worden sectoren, scholen en voorzieningen gesensibiliseerd hier ook lokaal op in te zetten</a:t>
            </a:r>
            <a:endParaRPr lang="nl-BE" dirty="0"/>
          </a:p>
        </p:txBody>
      </p:sp>
      <p:pic>
        <p:nvPicPr>
          <p:cNvPr id="5" name="Afbeelding 4" descr="Afbeelding met tekst, Lettertype, groen, schermopname&#10;&#10;Automatisch gegenereerde beschrijving">
            <a:extLst>
              <a:ext uri="{FF2B5EF4-FFF2-40B4-BE49-F238E27FC236}">
                <a16:creationId xmlns:a16="http://schemas.microsoft.com/office/drawing/2014/main" id="{5D6EAC58-5015-3552-67D3-A634AE175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1729"/>
            <a:ext cx="1080120" cy="1080120"/>
          </a:xfrm>
          <a:prstGeom prst="rect">
            <a:avLst/>
          </a:prstGeom>
        </p:spPr>
      </p:pic>
      <p:pic>
        <p:nvPicPr>
          <p:cNvPr id="7" name="Afbeelding 6" descr="Afbeelding met tekst, logo, rood, ontwerp&#10;&#10;Automatisch gegenereerde beschrijving">
            <a:extLst>
              <a:ext uri="{FF2B5EF4-FFF2-40B4-BE49-F238E27FC236}">
                <a16:creationId xmlns:a16="http://schemas.microsoft.com/office/drawing/2014/main" id="{07ADB8A9-D88E-2898-6CA4-F65FCDBC7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00878"/>
            <a:ext cx="1080120" cy="1080120"/>
          </a:xfrm>
          <a:prstGeom prst="rect">
            <a:avLst/>
          </a:prstGeom>
        </p:spPr>
      </p:pic>
      <p:pic>
        <p:nvPicPr>
          <p:cNvPr id="9" name="Afbeelding 8" descr="Afbeelding met tekst, Lettertype, Graphics, rood&#10;&#10;Automatisch gegenereerde beschrijving">
            <a:extLst>
              <a:ext uri="{FF2B5EF4-FFF2-40B4-BE49-F238E27FC236}">
                <a16:creationId xmlns:a16="http://schemas.microsoft.com/office/drawing/2014/main" id="{5792426C-778F-C9A3-CC14-AC726A0A29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0" y="1993404"/>
            <a:ext cx="1116508" cy="1116508"/>
          </a:xfrm>
          <a:prstGeom prst="rect">
            <a:avLst/>
          </a:prstGeom>
        </p:spPr>
      </p:pic>
      <p:pic>
        <p:nvPicPr>
          <p:cNvPr id="11" name="Afbeelding 10" descr="Afbeelding met tekst, ontwerp, schermopname, Lettertype&#10;&#10;Automatisch gegenereerde beschrijving">
            <a:extLst>
              <a:ext uri="{FF2B5EF4-FFF2-40B4-BE49-F238E27FC236}">
                <a16:creationId xmlns:a16="http://schemas.microsoft.com/office/drawing/2014/main" id="{ED042D9E-D99F-3949-07CD-6F6F387A04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328" y="1988986"/>
            <a:ext cx="1120925" cy="1120925"/>
          </a:xfrm>
          <a:prstGeom prst="rect">
            <a:avLst/>
          </a:prstGeom>
        </p:spPr>
      </p:pic>
      <p:pic>
        <p:nvPicPr>
          <p:cNvPr id="13" name="Afbeelding 12" descr="Afbeelding met tekst, Lettertype, logo, Graphics&#10;&#10;Automatisch gegenereerde beschrijving">
            <a:extLst>
              <a:ext uri="{FF2B5EF4-FFF2-40B4-BE49-F238E27FC236}">
                <a16:creationId xmlns:a16="http://schemas.microsoft.com/office/drawing/2014/main" id="{753A6EFE-F76D-A649-9EF3-B708107E3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35" y="1988985"/>
            <a:ext cx="1120925" cy="1120925"/>
          </a:xfrm>
          <a:prstGeom prst="rect">
            <a:avLst/>
          </a:prstGeom>
        </p:spPr>
      </p:pic>
      <p:pic>
        <p:nvPicPr>
          <p:cNvPr id="15" name="Afbeelding 14" descr="Afbeelding met tekst, zoogdier, logo, Graphics&#10;&#10;Automatisch gegenereerde beschrijving">
            <a:extLst>
              <a:ext uri="{FF2B5EF4-FFF2-40B4-BE49-F238E27FC236}">
                <a16:creationId xmlns:a16="http://schemas.microsoft.com/office/drawing/2014/main" id="{407243E6-5F6A-2509-025C-501976625A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208" y="1952597"/>
            <a:ext cx="1116507" cy="1116507"/>
          </a:xfrm>
          <a:prstGeom prst="rect">
            <a:avLst/>
          </a:prstGeom>
        </p:spPr>
      </p:pic>
      <p:pic>
        <p:nvPicPr>
          <p:cNvPr id="17" name="Afbeelding 16" descr="Afbeelding met tekst, vogel, logo, Lettertype&#10;&#10;Automatisch gegenereerde beschrijving">
            <a:extLst>
              <a:ext uri="{FF2B5EF4-FFF2-40B4-BE49-F238E27FC236}">
                <a16:creationId xmlns:a16="http://schemas.microsoft.com/office/drawing/2014/main" id="{1DD5E0AB-B65C-36CC-5C47-680F27BED0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291" y="1952597"/>
            <a:ext cx="1116507" cy="111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16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D5DCA68-B400-1416-111F-90E44C5D1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Zuidactie 2025</a:t>
            </a:r>
            <a:endParaRPr lang="nl-BE" dirty="0"/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B4FF20E8-50A1-A0F5-3375-DD858000BC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Doel:</a:t>
            </a:r>
          </a:p>
          <a:p>
            <a:pPr marL="0" indent="0">
              <a:buNone/>
            </a:pPr>
            <a:r>
              <a:rPr lang="nl-NL" sz="2000" dirty="0"/>
              <a:t>Gemeenschapsgerichte aanpak versterken en uitbreiden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Daarvoor n</a:t>
            </a:r>
            <a:r>
              <a:rPr lang="nl-NL" sz="2000" dirty="0"/>
              <a:t>ood aan </a:t>
            </a:r>
          </a:p>
          <a:p>
            <a:pPr>
              <a:buFontTx/>
              <a:buChar char="-"/>
            </a:pPr>
            <a:r>
              <a:rPr lang="nl-NL" sz="2000" dirty="0"/>
              <a:t>duurzaam therapeutisch materiaal</a:t>
            </a:r>
          </a:p>
          <a:p>
            <a:pPr>
              <a:buFontTx/>
              <a:buChar char="-"/>
            </a:pPr>
            <a:r>
              <a:rPr lang="nl-NL" dirty="0"/>
              <a:t>betrouwbaar vervoer om de dorpen te kunnen bereiken</a:t>
            </a:r>
            <a:endParaRPr lang="nl-NL" sz="2000" dirty="0"/>
          </a:p>
          <a:p>
            <a:pPr marL="0" indent="0">
              <a:buNone/>
            </a:pPr>
            <a:endParaRPr lang="nl-BE" sz="2000" dirty="0"/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3D237671-12A8-A28A-0BC8-D5B4106F7A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46616" y="1111250"/>
            <a:ext cx="2441768" cy="3844925"/>
          </a:xfrm>
        </p:spPr>
      </p:pic>
    </p:spTree>
    <p:extLst>
      <p:ext uri="{BB962C8B-B14F-4D97-AF65-F5344CB8AC3E}">
        <p14:creationId xmlns:p14="http://schemas.microsoft.com/office/powerpoint/2010/main" val="287472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INSTEKEN VANUIT DE VAKKEN</a:t>
            </a:r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30080"/>
            <a:ext cx="5283541" cy="3771636"/>
          </a:xfrm>
        </p:spPr>
      </p:pic>
    </p:spTree>
    <p:extLst>
      <p:ext uri="{BB962C8B-B14F-4D97-AF65-F5344CB8AC3E}">
        <p14:creationId xmlns:p14="http://schemas.microsoft.com/office/powerpoint/2010/main" val="2474709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831F8-7ED8-7217-F8A3-15EF2E7A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Brainstorm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8CB2FF-7EF3-BE7A-82A1-C08A133D7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sz="4800" dirty="0">
                <a:latin typeface="Stencil" panose="040409050D0802020404" pitchFamily="82" charset="0"/>
              </a:rPr>
              <a:t>Samen onbeperkt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319325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</Template>
  <TotalTime>134</TotalTime>
  <Words>2778</Words>
  <Application>Microsoft Office PowerPoint</Application>
  <PresentationFormat>Diavoorstelling (16:10)</PresentationFormat>
  <Paragraphs>442</Paragraphs>
  <Slides>59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59</vt:i4>
      </vt:variant>
    </vt:vector>
  </HeadingPairs>
  <TitlesOfParts>
    <vt:vector size="67" baseType="lpstr">
      <vt:lpstr>Arial</vt:lpstr>
      <vt:lpstr>Calibri</vt:lpstr>
      <vt:lpstr>Effra Light</vt:lpstr>
      <vt:lpstr>Google Sans</vt:lpstr>
      <vt:lpstr>Stencil</vt:lpstr>
      <vt:lpstr>Ubuntu</vt:lpstr>
      <vt:lpstr>Wingdings</vt:lpstr>
      <vt:lpstr>Presentatie</vt:lpstr>
      <vt:lpstr>Startdag Zuidactie 2025 Samen onbeperkt</vt:lpstr>
      <vt:lpstr>Programma</vt:lpstr>
      <vt:lpstr>Stellingenspel</vt:lpstr>
      <vt:lpstr>Andere spelen</vt:lpstr>
      <vt:lpstr>Algemeen</vt:lpstr>
      <vt:lpstr>PowerPoint-presentatie</vt:lpstr>
      <vt:lpstr>Zuidactie 2025</vt:lpstr>
      <vt:lpstr>INSTEKEN VANUIT DE VAKKEN</vt:lpstr>
      <vt:lpstr>Brainstorm</vt:lpstr>
      <vt:lpstr>Win-win inclusief onderwijs</vt:lpstr>
      <vt:lpstr>Betrokkenheid - GGFL </vt:lpstr>
      <vt:lpstr>Over het muurtje</vt:lpstr>
      <vt:lpstr>Themadag ‘begrip en inclusie’</vt:lpstr>
      <vt:lpstr>Bio: hoe werkt het lichaam?</vt:lpstr>
      <vt:lpstr>Patience – ziekte van Pott</vt:lpstr>
      <vt:lpstr>LO: inclusieve sporten</vt:lpstr>
      <vt:lpstr>PowerPoint-presentatie</vt:lpstr>
      <vt:lpstr>PowerPoint-presentatie</vt:lpstr>
      <vt:lpstr>WK - wielrennen </vt:lpstr>
      <vt:lpstr>De basis van wielrennen </vt:lpstr>
      <vt:lpstr>De plezierkant van wielrennen</vt:lpstr>
      <vt:lpstr>Soorten wielerwedstrijden</vt:lpstr>
      <vt:lpstr>Rondes – etappes – klassementstruien</vt:lpstr>
      <vt:lpstr>PowerPoint-presentatie</vt:lpstr>
      <vt:lpstr>PowerPoint-presentatie</vt:lpstr>
      <vt:lpstr>Paralympische spelen</vt:lpstr>
      <vt:lpstr>Special Olympics World Games </vt:lpstr>
      <vt:lpstr>Maatschappijleer: empathie en inclusie</vt:lpstr>
      <vt:lpstr>Techniek: innovatieve oplossingen</vt:lpstr>
      <vt:lpstr>Kunst en cultuur: het leven in beeld</vt:lpstr>
      <vt:lpstr>PowerPoint-presentatie</vt:lpstr>
      <vt:lpstr>Inspirerende films voor jongeren </vt:lpstr>
      <vt:lpstr>Inspirerende films voor jongeren </vt:lpstr>
      <vt:lpstr>Films met een avontuurlijke of sportieve insteek </vt:lpstr>
      <vt:lpstr>Films over jongeren en hun belevingswereld </vt:lpstr>
      <vt:lpstr>Ikimuga / Kintsugi  </vt:lpstr>
      <vt:lpstr>Stripverhalen over fysieke beperkingen en aanpassing </vt:lpstr>
      <vt:lpstr>Stripverhalen over fysieke beperkingen en aanpassing </vt:lpstr>
      <vt:lpstr>Muzische</vt:lpstr>
      <vt:lpstr> Games over fysieke beperkingen en aanpassing </vt:lpstr>
      <vt:lpstr> Games over fysieke beperkingen en aanpassing </vt:lpstr>
      <vt:lpstr>Tips</vt:lpstr>
      <vt:lpstr>Tips</vt:lpstr>
      <vt:lpstr>Station 1: Visuele Beperkingen </vt:lpstr>
      <vt:lpstr>Station 2: Auditieve Beperkingen </vt:lpstr>
      <vt:lpstr>Station 3: Motorische Beperkingen</vt:lpstr>
      <vt:lpstr>Station 4: Mobiliteitsbeperkingen (Rolstoel) </vt:lpstr>
      <vt:lpstr> Reflectie na 4 stations </vt:lpstr>
      <vt:lpstr>Adaptatie</vt:lpstr>
      <vt:lpstr>Moderne talen</vt:lpstr>
      <vt:lpstr> Nederlandstalige boeken </vt:lpstr>
      <vt:lpstr> Vertaalde boeken </vt:lpstr>
      <vt:lpstr>Jeugdboeken met een avontuurlijke twist </vt:lpstr>
      <vt:lpstr>GGFL</vt:lpstr>
      <vt:lpstr>OOL</vt:lpstr>
      <vt:lpstr>De klassiekers…</vt:lpstr>
      <vt:lpstr>Wiskunde - fysica</vt:lpstr>
      <vt:lpstr>Dromen</vt:lpstr>
      <vt:lpstr>Hoe aan de slag met het materiaal?</vt:lpstr>
    </vt:vector>
  </TitlesOfParts>
  <Company>Broeders Van Liefde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Van Nevel, Catherine</dc:creator>
  <cp:lastModifiedBy>Nyssen, Benjamin</cp:lastModifiedBy>
  <cp:revision>79</cp:revision>
  <dcterms:created xsi:type="dcterms:W3CDTF">2019-09-30T12:18:47Z</dcterms:created>
  <dcterms:modified xsi:type="dcterms:W3CDTF">2025-02-03T12:09:20Z</dcterms:modified>
</cp:coreProperties>
</file>